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10" r:id="rId2"/>
  </p:sldMasterIdLst>
  <p:sldIdLst>
    <p:sldId id="256" r:id="rId3"/>
    <p:sldId id="257" r:id="rId4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7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10" d="100"/>
          <a:sy n="110" d="100"/>
        </p:scale>
        <p:origin x="-1092" y="-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rotWithShape="1">
          <a:gsLst>
            <a:gs pos="0">
              <a:schemeClr val="bg2"/>
            </a:gs>
            <a:gs pos="100000">
              <a:srgbClr val="0B539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ct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rgbClr val="FFFFCC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9F44AF43-3448-4910-B965-992A7A51DFF9}" type="datetimeFigureOut">
              <a:rPr lang="en-US" altLang="en-US"/>
              <a:pPr>
                <a:defRPr/>
              </a:pPr>
              <a:t>10/17/2019</a:t>
            </a:fld>
            <a:endParaRPr lang="en-US" alt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07698B3E-91CA-4344-8EFA-0DB8FBFC8B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10942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B8CFD-807A-4D65-8BB0-5FC0EBC13B23}" type="datetimeFigureOut">
              <a:rPr lang="en-US" altLang="en-US"/>
              <a:pPr>
                <a:defRPr/>
              </a:pPr>
              <a:t>10/17/2019</a:t>
            </a:fld>
            <a:endParaRPr lang="en-US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46374-6CAD-482F-B12A-D05423C0C3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066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ct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bg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ctr"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BE2DE192-E763-4EC8-80E1-DEF3068402C8}" type="datetimeFigureOut">
              <a:rPr lang="en-US" altLang="en-US"/>
              <a:pPr>
                <a:defRPr/>
              </a:pPr>
              <a:t>10/17/2019</a:t>
            </a:fld>
            <a:endParaRPr lang="en-US" alt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BF5F9">
                    <a:shade val="90000"/>
                  </a:srgb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5F80A751-3060-4E5F-A065-2DD7128F96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39809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bg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 baseline="0">
                <a:solidFill>
                  <a:schemeClr val="bg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F52D9F87-5306-4BEC-9E19-8FB380438A76}" type="datetimeFigureOut">
              <a:rPr lang="en-US" altLang="en-US"/>
              <a:pPr>
                <a:defRPr/>
              </a:pPr>
              <a:t>10/17/2019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BF5F9">
                    <a:shade val="90000"/>
                  </a:srgb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869618E1-FA10-4F1F-A2CD-0BFC6A26B2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28021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0D214-3210-44F7-862A-B8FF32A5EF2C}" type="datetimeFigureOut">
              <a:rPr lang="en-US" altLang="en-US"/>
              <a:pPr>
                <a:defRPr/>
              </a:pPr>
              <a:t>10/17/2019</a:t>
            </a:fld>
            <a:endParaRPr lang="en-US" alt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6D9A3-BBA5-4E56-A233-2A102E3C8F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21289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B4D9A-C49E-45D8-9A90-9EE7264C19E3}" type="datetimeFigureOut">
              <a:rPr lang="en-US" altLang="en-US"/>
              <a:pPr>
                <a:defRPr/>
              </a:pPr>
              <a:t>10/17/2019</a:t>
            </a:fld>
            <a:endParaRPr lang="en-US" alt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867B1-4E34-4DA9-8064-E2CBF9A101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7084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B9B7E-0EB0-4E7F-9BED-FC5EE7231B39}" type="datetimeFigureOut">
              <a:rPr lang="en-US" altLang="en-US"/>
              <a:pPr>
                <a:defRPr/>
              </a:pPr>
              <a:t>10/17/2019</a:t>
            </a:fld>
            <a:endParaRPr lang="en-US" alt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73711-F41D-4BA8-91B0-C3C75395F0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74339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169C5-D6A2-4C1C-8CD7-C166E0C511AC}" type="datetimeFigureOut">
              <a:rPr lang="en-US" altLang="en-US"/>
              <a:pPr>
                <a:defRPr/>
              </a:pPr>
              <a:t>10/17/2019</a:t>
            </a:fld>
            <a:endParaRPr lang="en-US" alt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D23A2-002F-4A20-A7EA-AC60D12D18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18572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CDD0C-F446-42EF-BD92-3A98F1559261}" type="datetimeFigureOut">
              <a:rPr lang="en-US" altLang="en-US"/>
              <a:pPr>
                <a:defRPr/>
              </a:pPr>
              <a:t>10/17/2019</a:t>
            </a:fld>
            <a:endParaRPr lang="en-US" alt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585D7-4587-4778-8C6F-1BF49E4D85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17872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13"/>
          <p:cNvSpPr>
            <a:spLocks/>
          </p:cNvSpPr>
          <p:nvPr/>
        </p:nvSpPr>
        <p:spPr bwMode="auto">
          <a:xfrm rot="420000" flipV="1">
            <a:off x="3165475" y="1108075"/>
            <a:ext cx="5257800" cy="4114800"/>
          </a:xfrm>
          <a:custGeom>
            <a:avLst/>
            <a:gdLst>
              <a:gd name="T0" fmla="*/ 0 w 5257800"/>
              <a:gd name="T1" fmla="*/ 0 h 4114800"/>
              <a:gd name="T2" fmla="*/ 5107774 w 5257800"/>
              <a:gd name="T3" fmla="*/ 0 h 4114800"/>
              <a:gd name="T4" fmla="*/ 5257800 w 5257800"/>
              <a:gd name="T5" fmla="*/ 150026 h 4114800"/>
              <a:gd name="T6" fmla="*/ 5257800 w 5257800"/>
              <a:gd name="T7" fmla="*/ 4114800 h 4114800"/>
              <a:gd name="T8" fmla="*/ 0 w 5257800"/>
              <a:gd name="T9" fmla="*/ 4114800 h 4114800"/>
              <a:gd name="T10" fmla="*/ 0 w 5257800"/>
              <a:gd name="T11" fmla="*/ 0 h 4114800"/>
              <a:gd name="T12" fmla="*/ 0 w 5257800"/>
              <a:gd name="T13" fmla="*/ 0 h 41148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257800" h="4114800">
                <a:moveTo>
                  <a:pt x="0" y="0"/>
                </a:moveTo>
                <a:lnTo>
                  <a:pt x="5107774" y="0"/>
                </a:lnTo>
                <a:lnTo>
                  <a:pt x="5257800" y="150026"/>
                </a:lnTo>
                <a:lnTo>
                  <a:pt x="5257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3175" cap="rnd" cmpd="sng">
            <a:solidFill>
              <a:srgbClr val="C0C0C0"/>
            </a:solidFill>
            <a:prstDash val="solid"/>
            <a:round/>
            <a:headEnd/>
            <a:tailEnd/>
          </a:ln>
          <a:effectLst>
            <a:outerShdw blurRad="63500" dist="38500" dir="7500041" sx="98500" sy="100079" kx="99984" algn="tl" rotWithShape="0">
              <a:srgbClr val="00000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ight Triangle 5"/>
          <p:cNvSpPr>
            <a:spLocks noChangeArrowheads="1"/>
          </p:cNvSpPr>
          <p:nvPr/>
        </p:nvSpPr>
        <p:spPr bwMode="auto"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>
            <a:solidFill>
              <a:srgbClr val="FFFFFF"/>
            </a:solidFill>
            <a:bevel/>
            <a:headEnd/>
            <a:tailEnd/>
          </a:ln>
          <a:effectLst>
            <a:outerShdw blurRad="19685" dist="6350" dir="12899787" algn="tl" rotWithShape="0">
              <a:srgbClr val="808080">
                <a:alpha val="46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+mn-lt"/>
              <a:ea typeface="+mn-ea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  <a:ea typeface="+mn-ea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8F7C21-5B6F-46AA-8AAD-0B763949C091}" type="datetimeFigureOut">
              <a:rPr lang="en-US" altLang="en-US"/>
              <a:pPr>
                <a:defRPr/>
              </a:pPr>
              <a:t>10/17/2019</a:t>
            </a:fld>
            <a:endParaRPr lang="en-US"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A5D7DCF-FFC0-4555-AAC0-5E3F8FC3E9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86158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ED705-64BC-4E61-B5AD-19E7F6076561}" type="datetimeFigureOut">
              <a:rPr lang="en-US" altLang="en-US"/>
              <a:pPr>
                <a:defRPr/>
              </a:pPr>
              <a:t>10/17/2019</a:t>
            </a:fld>
            <a:endParaRPr lang="en-US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D59C-F549-4006-9E91-33DCABF7E5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2507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rotWithShape="1">
          <a:gsLst>
            <a:gs pos="0">
              <a:schemeClr val="bg2"/>
            </a:gs>
            <a:gs pos="100000">
              <a:srgbClr val="0B539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rgbClr val="FFFFCC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 baseline="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72AF6A65-1544-4340-B25C-1E461BC6D51F}" type="datetimeFigureOut">
              <a:rPr lang="en-US" altLang="en-US"/>
              <a:pPr>
                <a:defRPr/>
              </a:pPr>
              <a:t>10/17/2019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1D028435-D7A3-4AF4-9551-9DBE1AE666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17459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E95BB-2C6E-4B4D-94A7-D6423586A89C}" type="datetimeFigureOut">
              <a:rPr lang="en-US" altLang="en-US"/>
              <a:pPr>
                <a:defRPr/>
              </a:pPr>
              <a:t>10/17/2019</a:t>
            </a:fld>
            <a:endParaRPr lang="en-US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251F8-317B-4D65-A77B-B40EDEC449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6436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5C7C0-321E-437F-8249-438023C5A1FD}" type="datetimeFigureOut">
              <a:rPr lang="en-US" altLang="en-US"/>
              <a:pPr>
                <a:defRPr/>
              </a:pPr>
              <a:t>10/17/2019</a:t>
            </a:fld>
            <a:endParaRPr lang="en-US" alt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6BA44-CA63-492E-BF6D-6C9AB7C88F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8875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67EA7-A3AF-42F5-8634-60E40B627C19}" type="datetimeFigureOut">
              <a:rPr lang="en-US" altLang="en-US"/>
              <a:pPr>
                <a:defRPr/>
              </a:pPr>
              <a:t>10/17/2019</a:t>
            </a:fld>
            <a:endParaRPr lang="en-US" alt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AC5D1-3698-4959-8B45-24C7649169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9291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4D08D-8CB0-4FB6-86C7-E3DBE8ABF2B0}" type="datetimeFigureOut">
              <a:rPr lang="en-US" altLang="en-US"/>
              <a:pPr>
                <a:defRPr/>
              </a:pPr>
              <a:t>10/17/2019</a:t>
            </a:fld>
            <a:endParaRPr lang="en-US" alt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C2551-7290-4E54-B252-9BB35B14C3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2936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F5CFE-92E8-42EA-9546-5772F468B4E2}" type="datetimeFigureOut">
              <a:rPr lang="en-US" altLang="en-US"/>
              <a:pPr>
                <a:defRPr/>
              </a:pPr>
              <a:t>10/17/2019</a:t>
            </a:fld>
            <a:endParaRPr lang="en-US" alt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A6FEE-C935-4C3E-B61F-4F25939AC0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1832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1DB6B-8ACB-4B44-ABA1-E8563FEAFFCD}" type="datetimeFigureOut">
              <a:rPr lang="en-US" altLang="en-US"/>
              <a:pPr>
                <a:defRPr/>
              </a:pPr>
              <a:t>10/17/2019</a:t>
            </a:fld>
            <a:endParaRPr lang="en-US" alt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73F7E-F620-4463-B42B-9EF9AFAEF9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9147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13"/>
          <p:cNvSpPr>
            <a:spLocks/>
          </p:cNvSpPr>
          <p:nvPr/>
        </p:nvSpPr>
        <p:spPr bwMode="auto">
          <a:xfrm rot="420000" flipV="1">
            <a:off x="3165475" y="1108075"/>
            <a:ext cx="5257800" cy="4114800"/>
          </a:xfrm>
          <a:custGeom>
            <a:avLst/>
            <a:gdLst>
              <a:gd name="T0" fmla="*/ 0 w 5257800"/>
              <a:gd name="T1" fmla="*/ 0 h 4114800"/>
              <a:gd name="T2" fmla="*/ 5107774 w 5257800"/>
              <a:gd name="T3" fmla="*/ 0 h 4114800"/>
              <a:gd name="T4" fmla="*/ 5257800 w 5257800"/>
              <a:gd name="T5" fmla="*/ 150026 h 4114800"/>
              <a:gd name="T6" fmla="*/ 5257800 w 5257800"/>
              <a:gd name="T7" fmla="*/ 4114800 h 4114800"/>
              <a:gd name="T8" fmla="*/ 0 w 5257800"/>
              <a:gd name="T9" fmla="*/ 4114800 h 4114800"/>
              <a:gd name="T10" fmla="*/ 0 w 5257800"/>
              <a:gd name="T11" fmla="*/ 0 h 4114800"/>
              <a:gd name="T12" fmla="*/ 0 w 5257800"/>
              <a:gd name="T13" fmla="*/ 0 h 41148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257800" h="4114800">
                <a:moveTo>
                  <a:pt x="0" y="0"/>
                </a:moveTo>
                <a:lnTo>
                  <a:pt x="5107774" y="0"/>
                </a:lnTo>
                <a:lnTo>
                  <a:pt x="5257800" y="150026"/>
                </a:lnTo>
                <a:lnTo>
                  <a:pt x="5257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3175" cap="rnd" cmpd="sng">
            <a:solidFill>
              <a:srgbClr val="C0C0C0"/>
            </a:solidFill>
            <a:prstDash val="solid"/>
            <a:round/>
            <a:headEnd/>
            <a:tailEnd/>
          </a:ln>
          <a:effectLst>
            <a:outerShdw blurRad="63500" dist="38500" dir="7500041" sx="98500" sy="100079" kx="99984" algn="tl" rotWithShape="0">
              <a:srgbClr val="00000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ight Triangle 5"/>
          <p:cNvSpPr>
            <a:spLocks noChangeArrowheads="1"/>
          </p:cNvSpPr>
          <p:nvPr/>
        </p:nvSpPr>
        <p:spPr bwMode="auto"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>
            <a:solidFill>
              <a:srgbClr val="FFFFFF"/>
            </a:solidFill>
            <a:bevel/>
            <a:headEnd/>
            <a:tailEnd/>
          </a:ln>
          <a:effectLst>
            <a:outerShdw blurRad="19685" dist="6350" dir="12899787" algn="tl" rotWithShape="0">
              <a:srgbClr val="808080">
                <a:alpha val="46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B851398-3306-43F5-B178-328B451B2E78}" type="datetimeFigureOut">
              <a:rPr lang="en-US" altLang="en-US"/>
              <a:pPr>
                <a:defRPr/>
              </a:pPr>
              <a:t>10/17/2019</a:t>
            </a:fld>
            <a:endParaRPr lang="en-US"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3E0DFF7-BDF1-4AE7-8425-0FA42120E5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1776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BF4EF-9A62-47F9-9D6A-1D3CA00A24B1}" type="datetimeFigureOut">
              <a:rPr lang="en-US" altLang="en-US"/>
              <a:pPr>
                <a:defRPr/>
              </a:pPr>
              <a:t>10/17/2019</a:t>
            </a:fld>
            <a:endParaRPr lang="en-US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C2B8D-F812-43DE-BCAA-D5CFE1394B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9462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3.jpe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tx2"/>
            </a:gs>
            <a:gs pos="100000">
              <a:srgbClr val="0B539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045C75"/>
                </a:solidFill>
                <a:latin typeface="Constantia" pitchFamily="18" charset="0"/>
              </a:defRPr>
            </a:lvl1pPr>
          </a:lstStyle>
          <a:p>
            <a:pPr>
              <a:defRPr/>
            </a:pPr>
            <a:fld id="{B7076A53-4B8E-4B30-95A4-1DF216501DF4}" type="datetimeFigureOut">
              <a:rPr lang="en-US" altLang="en-US"/>
              <a:pPr>
                <a:defRPr/>
              </a:pPr>
              <a:t>10/17/2019</a:t>
            </a:fld>
            <a:endParaRPr lang="en-US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045C75"/>
                </a:solidFill>
                <a:latin typeface="Constantia" pitchFamily="18" charset="0"/>
              </a:defRPr>
            </a:lvl1pPr>
          </a:lstStyle>
          <a:p>
            <a:pPr>
              <a:defRPr/>
            </a:pPr>
            <a:fld id="{F82E5C0F-3602-4550-8F51-3CD2598AD6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pic>
        <p:nvPicPr>
          <p:cNvPr id="1034" name="Picture 14" descr="vims - shadow and no words2.jpg"/>
          <p:cNvPicPr>
            <a:picLocks noChangeAspect="1"/>
          </p:cNvPicPr>
          <p:nvPr userDrawn="1"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5225" y="76200"/>
            <a:ext cx="1527175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73" r:id="rId8"/>
    <p:sldLayoutId id="2147483862" r:id="rId9"/>
    <p:sldLayoutId id="2147483863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b="1" kern="1200">
          <a:solidFill>
            <a:srgbClr val="FFFFCC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 b="1">
          <a:solidFill>
            <a:srgbClr val="FFFFCC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 b="1">
          <a:solidFill>
            <a:srgbClr val="FFFFCC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 b="1">
          <a:solidFill>
            <a:srgbClr val="FFFFCC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 b="1">
          <a:solidFill>
            <a:srgbClr val="FFFFCC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 b="1">
          <a:solidFill>
            <a:srgbClr val="FFFFCC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 b="1">
          <a:solidFill>
            <a:srgbClr val="FFFFCC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 b="1">
          <a:solidFill>
            <a:srgbClr val="FFFFCC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 b="1">
          <a:solidFill>
            <a:srgbClr val="FFFFCC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bg1"/>
          </a:solidFill>
          <a:latin typeface="+mn-lt"/>
          <a:ea typeface="ＭＳ Ｐゴシック" charset="0"/>
          <a:cs typeface="ＭＳ Ｐゴシック" charset="0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bg1"/>
          </a:solidFill>
          <a:latin typeface="+mn-lt"/>
          <a:ea typeface="ＭＳ Ｐゴシック" charset="0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bg1"/>
          </a:solidFill>
          <a:latin typeface="+mn-lt"/>
          <a:ea typeface="ＭＳ Ｐゴシック" charset="0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bg1"/>
          </a:solidFill>
          <a:latin typeface="+mn-lt"/>
          <a:ea typeface="ＭＳ Ｐゴシック" charset="0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bg1"/>
          </a:solidFill>
          <a:latin typeface="+mn-lt"/>
          <a:ea typeface="ＭＳ Ｐゴシック" charset="0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  <a:ea typeface="+mn-ea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  <a:ea typeface="+mn-ea"/>
            </a:endParaRPr>
          </a:p>
        </p:txBody>
      </p:sp>
      <p:sp>
        <p:nvSpPr>
          <p:cNvPr id="2052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045C75"/>
                </a:solidFill>
                <a:latin typeface="Constantia" pitchFamily="18" charset="0"/>
              </a:defRPr>
            </a:lvl1pPr>
          </a:lstStyle>
          <a:p>
            <a:pPr>
              <a:defRPr/>
            </a:pPr>
            <a:fld id="{12F2C6F7-4401-4E8B-AB74-76BB3C6EF5B1}" type="datetimeFigureOut">
              <a:rPr lang="en-US" altLang="en-US"/>
              <a:pPr>
                <a:defRPr/>
              </a:pPr>
              <a:t>10/17/2019</a:t>
            </a:fld>
            <a:endParaRPr lang="en-US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04617B">
                    <a:shade val="90000"/>
                  </a:srgb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045C75"/>
                </a:solidFill>
                <a:latin typeface="Constantia" pitchFamily="18" charset="0"/>
              </a:defRPr>
            </a:lvl1pPr>
          </a:lstStyle>
          <a:p>
            <a:pPr>
              <a:defRPr/>
            </a:pPr>
            <a:fld id="{96D9A0D3-7736-4231-B80B-8500BE4C48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2057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Constantia"/>
                <a:ea typeface="+mn-ea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Constantia"/>
                <a:ea typeface="+mn-ea"/>
              </a:endParaRPr>
            </a:p>
          </p:txBody>
        </p:sp>
      </p:grpSp>
      <p:pic>
        <p:nvPicPr>
          <p:cNvPr id="2058" name="Picture 14" descr="vims - shadow and no words2.jpg"/>
          <p:cNvPicPr>
            <a:picLocks noChangeAspect="1"/>
          </p:cNvPicPr>
          <p:nvPr userDrawn="1"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9675" y="93663"/>
            <a:ext cx="148272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76" r:id="rId8"/>
    <p:sldLayoutId id="2147483869" r:id="rId9"/>
    <p:sldLayoutId id="2147483870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b="1" kern="12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 b="1">
          <a:solidFill>
            <a:schemeClr val="tx2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 b="1">
          <a:solidFill>
            <a:schemeClr val="tx2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 b="1">
          <a:solidFill>
            <a:schemeClr val="tx2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 b="1">
          <a:solidFill>
            <a:schemeClr val="tx2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 b="1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 b="1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 b="1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 b="1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33400" y="1143000"/>
            <a:ext cx="7851648" cy="990600"/>
          </a:xfrm>
          <a:extLst>
            <a:ext uri="{FAA26D3D-D897-4be2-8F04-BA451C77F1D7}"/>
          </a:extLst>
        </p:spPr>
        <p:txBody>
          <a:bodyPr/>
          <a:lstStyle/>
          <a:p>
            <a:pPr>
              <a:defRPr/>
            </a:pPr>
            <a:r>
              <a:rPr lang="en-US" sz="6000" dirty="0">
                <a:latin typeface="Lucida Sans" charset="0"/>
              </a:rPr>
              <a:t>Questions</a:t>
            </a:r>
            <a:r>
              <a:rPr lang="en-US" sz="6000" dirty="0" smtClean="0">
                <a:latin typeface="Lucida Sans" charset="0"/>
              </a:rPr>
              <a:t>?</a:t>
            </a:r>
            <a:endParaRPr lang="en-US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546100" y="2603500"/>
            <a:ext cx="8305800" cy="1435100"/>
          </a:xfrm>
        </p:spPr>
        <p:txBody>
          <a:bodyPr/>
          <a:lstStyle/>
          <a:p>
            <a:pPr marR="0" algn="l" eaLnBrk="1" hangingPunct="1"/>
            <a:r>
              <a:rPr lang="en-US" altLang="en-US" smtClean="0">
                <a:latin typeface="Lucida Sans" pitchFamily="34" charset="0"/>
                <a:ea typeface="ＭＳ Ｐゴシック" pitchFamily="34" charset="-128"/>
              </a:rPr>
              <a:t>Su</a:t>
            </a:r>
            <a:r>
              <a:rPr lang="en-US" altLang="en-US" sz="2400" smtClean="0">
                <a:latin typeface="Lucida Sans" pitchFamily="34" charset="0"/>
                <a:ea typeface="ＭＳ Ｐゴシック" pitchFamily="34" charset="-128"/>
              </a:rPr>
              <a:t>bscribe to </a:t>
            </a:r>
            <a:r>
              <a:rPr lang="en-US" altLang="en-US" sz="2400" i="1" smtClean="0">
                <a:latin typeface="Lucida Sans" pitchFamily="34" charset="0"/>
                <a:ea typeface="ＭＳ Ｐゴシック" pitchFamily="34" charset="-128"/>
              </a:rPr>
              <a:t>e-Tidings</a:t>
            </a:r>
            <a:r>
              <a:rPr lang="en-US" altLang="en-US" sz="2400" smtClean="0">
                <a:latin typeface="Lucida Sans" pitchFamily="34" charset="0"/>
                <a:ea typeface="ＭＳ Ｐゴシック" pitchFamily="34" charset="-128"/>
              </a:rPr>
              <a:t>—VIMS’ monthly e-newsletter—</a:t>
            </a:r>
            <a:br>
              <a:rPr lang="en-US" altLang="en-US" sz="2400" smtClean="0">
                <a:latin typeface="Lucida Sans" pitchFamily="34" charset="0"/>
                <a:ea typeface="ＭＳ Ｐゴシック" pitchFamily="34" charset="-128"/>
              </a:rPr>
            </a:br>
            <a:r>
              <a:rPr lang="en-US" altLang="en-US" sz="2400" smtClean="0">
                <a:latin typeface="Lucida Sans" pitchFamily="34" charset="0"/>
                <a:ea typeface="ＭＳ Ｐゴシック" pitchFamily="34" charset="-128"/>
              </a:rPr>
              <a:t>to stay </a:t>
            </a:r>
            <a:r>
              <a:rPr lang="ja-JP" altLang="en-US" sz="2400" smtClean="0">
                <a:latin typeface="Lucida Sans" pitchFamily="34" charset="0"/>
                <a:ea typeface="ＭＳ Ｐゴシック" pitchFamily="34" charset="-128"/>
              </a:rPr>
              <a:t>“</a:t>
            </a:r>
            <a:r>
              <a:rPr lang="en-US" altLang="ja-JP" sz="2400" smtClean="0">
                <a:latin typeface="Lucida Sans" pitchFamily="34" charset="0"/>
                <a:ea typeface="ＭＳ Ｐゴシック" pitchFamily="34" charset="-128"/>
              </a:rPr>
              <a:t>in the know</a:t>
            </a:r>
            <a:r>
              <a:rPr lang="ja-JP" altLang="en-US" sz="2400" smtClean="0">
                <a:latin typeface="Lucida Sans" pitchFamily="34" charset="0"/>
                <a:ea typeface="ＭＳ Ｐゴシック" pitchFamily="34" charset="-128"/>
              </a:rPr>
              <a:t>”</a:t>
            </a:r>
            <a:r>
              <a:rPr lang="en-US" altLang="ja-JP" sz="2400" smtClean="0">
                <a:latin typeface="Lucida Sans" pitchFamily="34" charset="0"/>
                <a:ea typeface="ＭＳ Ｐゴシック" pitchFamily="34" charset="-128"/>
              </a:rPr>
              <a:t> about our upcoming public events and latest research.</a:t>
            </a:r>
          </a:p>
          <a:p>
            <a:pPr marR="0" algn="l" eaLnBrk="1" hangingPunct="1"/>
            <a:endParaRPr lang="en-US" altLang="en-US" smtClean="0">
              <a:latin typeface="Lucida Sans" pitchFamily="34" charset="0"/>
              <a:ea typeface="ＭＳ Ｐゴシック" pitchFamily="34" charset="-128"/>
            </a:endParaRPr>
          </a:p>
          <a:p>
            <a:pPr marR="0" eaLnBrk="1" hangingPunct="1"/>
            <a:r>
              <a:rPr lang="en-US" altLang="en-US" smtClean="0">
                <a:latin typeface="Lucida Sans" pitchFamily="34" charset="0"/>
                <a:ea typeface="ＭＳ Ｐゴシック" pitchFamily="34" charset="-128"/>
              </a:rPr>
              <a:t>Text “VIMS” to 22828 to register now!</a:t>
            </a:r>
          </a:p>
          <a:p>
            <a:pPr marR="0" algn="l" eaLnBrk="1" hangingPunct="1"/>
            <a:endParaRPr lang="en-US" altLang="en-US" smtClean="0">
              <a:latin typeface="Lucida Sans" pitchFamily="34" charset="0"/>
              <a:ea typeface="ＭＳ Ｐゴシック" pitchFamily="34" charset="-128"/>
            </a:endParaRPr>
          </a:p>
          <a:p>
            <a:pPr marR="0" algn="l" eaLnBrk="1" hangingPunct="1">
              <a:buFont typeface="Wingdings" pitchFamily="2" charset="2"/>
              <a:buChar char="Ø"/>
            </a:pPr>
            <a:r>
              <a:rPr lang="en-US" altLang="en-US" sz="1600" smtClean="0">
                <a:latin typeface="Lucida Sans" pitchFamily="34" charset="0"/>
                <a:ea typeface="ＭＳ Ｐゴシック" pitchFamily="34" charset="-128"/>
              </a:rPr>
              <a:t> Free subscription</a:t>
            </a:r>
          </a:p>
          <a:p>
            <a:pPr marR="0" algn="l" eaLnBrk="1" hangingPunct="1">
              <a:buFont typeface="Wingdings" pitchFamily="2" charset="2"/>
              <a:buChar char="Ø"/>
            </a:pPr>
            <a:r>
              <a:rPr lang="en-US" altLang="en-US" sz="1600" smtClean="0">
                <a:latin typeface="Lucida Sans" pitchFamily="34" charset="0"/>
                <a:ea typeface="ＭＳ Ｐゴシック" pitchFamily="34" charset="-128"/>
              </a:rPr>
              <a:t> New issue each month</a:t>
            </a:r>
          </a:p>
          <a:p>
            <a:pPr marR="0" algn="l" eaLnBrk="1" hangingPunct="1">
              <a:buFont typeface="Wingdings" pitchFamily="2" charset="2"/>
              <a:buChar char="Ø"/>
            </a:pPr>
            <a:r>
              <a:rPr lang="en-US" altLang="en-US" sz="1600" smtClean="0">
                <a:latin typeface="Lucida Sans" pitchFamily="34" charset="0"/>
                <a:ea typeface="ＭＳ Ｐゴシック" pitchFamily="34" charset="-128"/>
              </a:rPr>
              <a:t> Cancel anytime</a:t>
            </a:r>
          </a:p>
        </p:txBody>
      </p:sp>
      <p:sp>
        <p:nvSpPr>
          <p:cNvPr id="9220" name="TextBox 2"/>
          <p:cNvSpPr txBox="1">
            <a:spLocks noChangeArrowheads="1"/>
          </p:cNvSpPr>
          <p:nvPr/>
        </p:nvSpPr>
        <p:spPr bwMode="auto">
          <a:xfrm>
            <a:off x="6477000" y="6213475"/>
            <a:ext cx="25908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2600" i="1">
                <a:latin typeface="Lucida Sans" pitchFamily="34" charset="0"/>
              </a:rPr>
              <a:t>www.vims.edu</a:t>
            </a:r>
          </a:p>
        </p:txBody>
      </p:sp>
      <p:cxnSp>
        <p:nvCxnSpPr>
          <p:cNvPr id="6" name="Straight Connector 5"/>
          <p:cNvCxnSpPr>
            <a:cxnSpLocks noChangeShapeType="1"/>
          </p:cNvCxnSpPr>
          <p:nvPr/>
        </p:nvCxnSpPr>
        <p:spPr bwMode="auto">
          <a:xfrm>
            <a:off x="1447800" y="2362200"/>
            <a:ext cx="6019800" cy="0"/>
          </a:xfrm>
          <a:prstGeom prst="line">
            <a:avLst/>
          </a:prstGeom>
          <a:noFill/>
          <a:ln w="25400">
            <a:solidFill>
              <a:srgbClr val="FFFFCC"/>
            </a:solidFill>
            <a:round/>
            <a:headEnd/>
            <a:tailEnd/>
          </a:ln>
          <a:effectLst>
            <a:outerShdw blurRad="57150" dist="38100" dir="5400000" algn="ctr" rotWithShape="0">
              <a:srgbClr val="343F11">
                <a:alpha val="48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2"/>
          <p:cNvSpPr txBox="1">
            <a:spLocks noChangeArrowheads="1"/>
          </p:cNvSpPr>
          <p:nvPr/>
        </p:nvSpPr>
        <p:spPr bwMode="auto">
          <a:xfrm>
            <a:off x="6477000" y="6213475"/>
            <a:ext cx="25908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2600" i="1">
                <a:solidFill>
                  <a:srgbClr val="00467F"/>
                </a:solidFill>
                <a:latin typeface="Lucida Sans" pitchFamily="34" charset="0"/>
              </a:rPr>
              <a:t>www.vims.edu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33400" y="1143000"/>
            <a:ext cx="7851648" cy="990600"/>
          </a:xfrm>
          <a:extLst>
            <a:ext uri="{FAA26D3D-D897-4be2-8F04-BA451C77F1D7}"/>
          </a:extLst>
        </p:spPr>
        <p:txBody>
          <a:bodyPr/>
          <a:lstStyle/>
          <a:p>
            <a:pPr>
              <a:defRPr/>
            </a:pPr>
            <a:r>
              <a:rPr lang="en-US" sz="6000" dirty="0">
                <a:latin typeface="Lucida Sans" charset="0"/>
              </a:rPr>
              <a:t>Questions</a:t>
            </a:r>
            <a:r>
              <a:rPr lang="en-US" sz="6000" dirty="0" smtClean="0">
                <a:latin typeface="Lucida Sans" charset="0"/>
              </a:rPr>
              <a:t>?</a:t>
            </a:r>
            <a:endParaRPr lang="en-US" dirty="0"/>
          </a:p>
        </p:txBody>
      </p:sp>
      <p:sp>
        <p:nvSpPr>
          <p:cNvPr id="10244" name="Subtitle 2"/>
          <p:cNvSpPr>
            <a:spLocks noGrp="1"/>
          </p:cNvSpPr>
          <p:nvPr>
            <p:ph type="subTitle" idx="1"/>
          </p:nvPr>
        </p:nvSpPr>
        <p:spPr>
          <a:xfrm>
            <a:off x="528638" y="2603500"/>
            <a:ext cx="8305800" cy="1752600"/>
          </a:xfrm>
        </p:spPr>
        <p:txBody>
          <a:bodyPr/>
          <a:lstStyle/>
          <a:p>
            <a:pPr marR="0" algn="l" eaLnBrk="1" hangingPunct="1"/>
            <a:r>
              <a:rPr lang="en-US" altLang="en-US" smtClean="0">
                <a:latin typeface="Lucida Sans" pitchFamily="34" charset="0"/>
                <a:ea typeface="ＭＳ Ｐゴシック" pitchFamily="34" charset="-128"/>
              </a:rPr>
              <a:t>Su</a:t>
            </a:r>
            <a:r>
              <a:rPr lang="en-US" altLang="en-US" sz="2400" smtClean="0">
                <a:latin typeface="Lucida Sans" pitchFamily="34" charset="0"/>
                <a:ea typeface="ＭＳ Ｐゴシック" pitchFamily="34" charset="-128"/>
              </a:rPr>
              <a:t>bscribe to </a:t>
            </a:r>
            <a:r>
              <a:rPr lang="en-US" altLang="en-US" sz="2400" i="1" smtClean="0">
                <a:latin typeface="Lucida Sans" pitchFamily="34" charset="0"/>
                <a:ea typeface="ＭＳ Ｐゴシック" pitchFamily="34" charset="-128"/>
              </a:rPr>
              <a:t>e-Tidings</a:t>
            </a:r>
            <a:r>
              <a:rPr lang="en-US" altLang="en-US" sz="2400" smtClean="0">
                <a:latin typeface="Lucida Sans" pitchFamily="34" charset="0"/>
                <a:ea typeface="ＭＳ Ｐゴシック" pitchFamily="34" charset="-128"/>
              </a:rPr>
              <a:t>—VIMS’ monthly e-newsletter—</a:t>
            </a:r>
            <a:br>
              <a:rPr lang="en-US" altLang="en-US" sz="2400" smtClean="0">
                <a:latin typeface="Lucida Sans" pitchFamily="34" charset="0"/>
                <a:ea typeface="ＭＳ Ｐゴシック" pitchFamily="34" charset="-128"/>
              </a:rPr>
            </a:br>
            <a:r>
              <a:rPr lang="en-US" altLang="en-US" sz="2400" smtClean="0">
                <a:latin typeface="Lucida Sans" pitchFamily="34" charset="0"/>
                <a:ea typeface="ＭＳ Ｐゴシック" pitchFamily="34" charset="-128"/>
              </a:rPr>
              <a:t>to stay </a:t>
            </a:r>
            <a:r>
              <a:rPr lang="ja-JP" altLang="en-US" sz="2400" smtClean="0">
                <a:latin typeface="Lucida Sans" pitchFamily="34" charset="0"/>
                <a:ea typeface="ＭＳ Ｐゴシック" pitchFamily="34" charset="-128"/>
              </a:rPr>
              <a:t>“</a:t>
            </a:r>
            <a:r>
              <a:rPr lang="en-US" altLang="ja-JP" sz="2400" smtClean="0">
                <a:latin typeface="Lucida Sans" pitchFamily="34" charset="0"/>
                <a:ea typeface="ＭＳ Ｐゴシック" pitchFamily="34" charset="-128"/>
              </a:rPr>
              <a:t>in the know</a:t>
            </a:r>
            <a:r>
              <a:rPr lang="ja-JP" altLang="en-US" sz="2400" smtClean="0">
                <a:latin typeface="Lucida Sans" pitchFamily="34" charset="0"/>
                <a:ea typeface="ＭＳ Ｐゴシック" pitchFamily="34" charset="-128"/>
              </a:rPr>
              <a:t>”</a:t>
            </a:r>
            <a:r>
              <a:rPr lang="en-US" altLang="ja-JP" sz="2400" smtClean="0">
                <a:latin typeface="Lucida Sans" pitchFamily="34" charset="0"/>
                <a:ea typeface="ＭＳ Ｐゴシック" pitchFamily="34" charset="-128"/>
              </a:rPr>
              <a:t> about our upcoming public events and latest research.</a:t>
            </a:r>
          </a:p>
          <a:p>
            <a:pPr marR="0" algn="l" eaLnBrk="1" hangingPunct="1"/>
            <a:endParaRPr lang="en-US" altLang="ja-JP" sz="2400" smtClean="0">
              <a:latin typeface="Lucida Sans" pitchFamily="34" charset="0"/>
              <a:ea typeface="ＭＳ Ｐゴシック" pitchFamily="34" charset="-128"/>
            </a:endParaRPr>
          </a:p>
          <a:p>
            <a:pPr marR="0" eaLnBrk="1" hangingPunct="1"/>
            <a:r>
              <a:rPr lang="en-US" altLang="en-US" smtClean="0">
                <a:latin typeface="Lucida Sans" pitchFamily="34" charset="0"/>
                <a:ea typeface="ＭＳ Ｐゴシック" pitchFamily="34" charset="-128"/>
              </a:rPr>
              <a:t>Text “VIMS” to 22828 to register now!</a:t>
            </a:r>
          </a:p>
          <a:p>
            <a:pPr marR="0" algn="l" eaLnBrk="1" hangingPunct="1"/>
            <a:endParaRPr lang="en-US" altLang="en-US" smtClean="0">
              <a:latin typeface="Lucida Sans" pitchFamily="34" charset="0"/>
              <a:ea typeface="ＭＳ Ｐゴシック" pitchFamily="34" charset="-128"/>
            </a:endParaRPr>
          </a:p>
          <a:p>
            <a:pPr marR="0" algn="l" eaLnBrk="1" hangingPunct="1">
              <a:buFont typeface="Wingdings" pitchFamily="2" charset="2"/>
              <a:buChar char="Ø"/>
            </a:pPr>
            <a:r>
              <a:rPr lang="en-US" altLang="en-US" sz="2000" smtClean="0">
                <a:latin typeface="Lucida Sans" pitchFamily="34" charset="0"/>
                <a:ea typeface="ＭＳ Ｐゴシック" pitchFamily="34" charset="-128"/>
              </a:rPr>
              <a:t> Free subscription</a:t>
            </a:r>
          </a:p>
          <a:p>
            <a:pPr marR="0" algn="l" eaLnBrk="1" hangingPunct="1">
              <a:buFont typeface="Wingdings" pitchFamily="2" charset="2"/>
              <a:buChar char="Ø"/>
            </a:pPr>
            <a:r>
              <a:rPr lang="en-US" altLang="en-US" sz="2000" smtClean="0">
                <a:latin typeface="Lucida Sans" pitchFamily="34" charset="0"/>
                <a:ea typeface="ＭＳ Ｐゴシック" pitchFamily="34" charset="-128"/>
              </a:rPr>
              <a:t> New issue each month</a:t>
            </a:r>
          </a:p>
          <a:p>
            <a:pPr marR="0" algn="l" eaLnBrk="1" hangingPunct="1">
              <a:buFont typeface="Wingdings" pitchFamily="2" charset="2"/>
              <a:buChar char="Ø"/>
            </a:pPr>
            <a:r>
              <a:rPr lang="en-US" altLang="en-US" sz="2000" smtClean="0">
                <a:latin typeface="Lucida Sans" pitchFamily="34" charset="0"/>
                <a:ea typeface="ＭＳ Ｐゴシック" pitchFamily="34" charset="-128"/>
              </a:rPr>
              <a:t> Cancel anytime</a:t>
            </a:r>
          </a:p>
          <a:p>
            <a:pPr marR="0" algn="l" eaLnBrk="1" hangingPunct="1"/>
            <a:endParaRPr lang="en-US" altLang="en-US" smtClean="0">
              <a:latin typeface="Lucida Sans" pitchFamily="34" charset="0"/>
              <a:ea typeface="ＭＳ Ｐゴシック" pitchFamily="34" charset="-128"/>
            </a:endParaRPr>
          </a:p>
        </p:txBody>
      </p:sp>
      <p:sp>
        <p:nvSpPr>
          <p:cNvPr id="10245" name="TextBox 2"/>
          <p:cNvSpPr txBox="1">
            <a:spLocks noChangeArrowheads="1"/>
          </p:cNvSpPr>
          <p:nvPr/>
        </p:nvSpPr>
        <p:spPr bwMode="auto">
          <a:xfrm>
            <a:off x="6477000" y="6213475"/>
            <a:ext cx="25908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2600" i="1">
                <a:solidFill>
                  <a:srgbClr val="00467F"/>
                </a:solidFill>
                <a:latin typeface="Lucida Sans" pitchFamily="34" charset="0"/>
              </a:rPr>
              <a:t>www.vims.edu</a:t>
            </a:r>
          </a:p>
        </p:txBody>
      </p:sp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>
            <a:off x="1447800" y="2362200"/>
            <a:ext cx="6019800" cy="0"/>
          </a:xfrm>
          <a:prstGeom prst="line">
            <a:avLst/>
          </a:prstGeom>
          <a:noFill/>
          <a:ln w="25400">
            <a:solidFill>
              <a:srgbClr val="00467F"/>
            </a:solidFill>
            <a:round/>
            <a:headEnd/>
            <a:tailEnd/>
          </a:ln>
          <a:effectLst>
            <a:outerShdw blurRad="57150" dist="38100" dir="5400000" algn="ctr" rotWithShape="0">
              <a:srgbClr val="343F11">
                <a:alpha val="48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</TotalTime>
  <Words>21</Words>
  <Application>Microsoft Office PowerPoint</Application>
  <PresentationFormat>On-screen Show (4:3)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ＭＳ Ｐゴシック</vt:lpstr>
      <vt:lpstr>Calibri</vt:lpstr>
      <vt:lpstr>Constantia</vt:lpstr>
      <vt:lpstr>Wingdings 2</vt:lpstr>
      <vt:lpstr>Lucida Sans</vt:lpstr>
      <vt:lpstr>Wingdings</vt:lpstr>
      <vt:lpstr>Flow</vt:lpstr>
      <vt:lpstr>1_Flow</vt:lpstr>
      <vt:lpstr>Questions?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sstein</dc:creator>
  <cp:lastModifiedBy>Susan Stein</cp:lastModifiedBy>
  <cp:revision>26</cp:revision>
  <dcterms:created xsi:type="dcterms:W3CDTF">2007-09-05T17:52:04Z</dcterms:created>
  <dcterms:modified xsi:type="dcterms:W3CDTF">2019-10-17T15:21:28Z</dcterms:modified>
</cp:coreProperties>
</file>