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Pq7Ee5dLmtP/XnxmdHXiFrQd5x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ph Caterin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6-01-11T10:57:06.957" idx="1">
    <p:pos x="6000" y="0"/>
    <p:text>Remember to talk about online conduct here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ycwTN-g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6-01-11T10:56:14.710" idx="2">
    <p:pos x="6000" y="0"/>
    <p:text>Could talk here about asking for questions ahead of time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BycwTN-c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"/>
          <p:cNvSpPr/>
          <p:nvPr/>
        </p:nvSpPr>
        <p:spPr>
          <a:xfrm>
            <a:off x="615150" y="3371675"/>
            <a:ext cx="2153100" cy="762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0" y="0"/>
            <a:ext cx="76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615150" y="674264"/>
            <a:ext cx="407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50"/>
              <a:buFont typeface="Georgia"/>
              <a:buNone/>
            </a:pPr>
            <a:r>
              <a:rPr lang="en-US" sz="315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Public Communication</a:t>
            </a:r>
            <a:endParaRPr sz="31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615150" y="1678589"/>
            <a:ext cx="81222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Marketing, Media, and Civic Engagement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772150" y="3468900"/>
            <a:ext cx="81222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Joe Caterine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772150" y="3669000"/>
            <a:ext cx="8122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75"/>
              <a:buFont typeface="Arial"/>
              <a:buNone/>
            </a:pPr>
            <a:r>
              <a:rPr lang="en-US" sz="975">
                <a:solidFill>
                  <a:srgbClr val="FFFFFF"/>
                </a:solidFill>
              </a:rPr>
              <a:t>Web &amp; Content Strategist</a:t>
            </a:r>
            <a:endParaRPr sz="975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75"/>
              <a:buFont typeface="Arial"/>
              <a:buNone/>
            </a:pPr>
            <a:r>
              <a:rPr lang="en-US" sz="975">
                <a:solidFill>
                  <a:srgbClr val="FFFFFF"/>
                </a:solidFill>
              </a:rPr>
              <a:t>W&amp;M’s Batten School &amp; VIMS</a:t>
            </a:r>
            <a:endParaRPr sz="9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7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/>
          <p:nvPr/>
        </p:nvSpPr>
        <p:spPr>
          <a:xfrm>
            <a:off x="0" y="0"/>
            <a:ext cx="9144000" cy="57150"/>
          </a:xfrm>
          <a:prstGeom prst="rect">
            <a:avLst/>
          </a:prstGeom>
          <a:solidFill>
            <a:srgbClr val="EB7D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3820567" y="1266449"/>
            <a:ext cx="15030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B7D28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EB7D28"/>
                </a:solidFill>
              </a:rPr>
              <a:t>HANDS-ON ACTIVITY</a:t>
            </a:r>
            <a:endParaRPr sz="9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2746702" y="1655039"/>
            <a:ext cx="36504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Georgia"/>
              <a:buNone/>
            </a:pPr>
            <a:r>
              <a:rPr lang="en-US" sz="285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Mock Public Comment</a:t>
            </a:r>
            <a:endParaRPr sz="2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1238325" y="2824148"/>
            <a:ext cx="6667500" cy="891600"/>
          </a:xfrm>
          <a:prstGeom prst="roundRect">
            <a:avLst>
              <a:gd name="adj" fmla="val 5442"/>
            </a:avLst>
          </a:prstGeom>
          <a:solidFill>
            <a:srgbClr val="FFFFF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4"/>
          <p:cNvSpPr/>
          <p:nvPr/>
        </p:nvSpPr>
        <p:spPr>
          <a:xfrm>
            <a:off x="1443684" y="2963039"/>
            <a:ext cx="62568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B7D28"/>
              </a:buClr>
              <a:buSzPts val="1050"/>
              <a:buFont typeface="Arial"/>
              <a:buNone/>
            </a:pPr>
            <a:r>
              <a:rPr lang="en-US" sz="1650" b="1" i="0" u="none" strike="noStrike" cap="none">
                <a:solidFill>
                  <a:srgbClr val="EB7D28"/>
                </a:solidFill>
                <a:latin typeface="Arial"/>
                <a:ea typeface="Arial"/>
                <a:cs typeface="Arial"/>
                <a:sym typeface="Arial"/>
              </a:rPr>
              <a:t>The Scenario</a:t>
            </a:r>
            <a:endParaRPr sz="16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4"/>
          <p:cNvSpPr/>
          <p:nvPr/>
        </p:nvSpPr>
        <p:spPr>
          <a:xfrm>
            <a:off x="1443684" y="3315570"/>
            <a:ext cx="625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FFFFFF"/>
                </a:solidFill>
              </a:rPr>
              <a:t>There is a meeting considering the bushel limit being reduced</a:t>
            </a:r>
            <a:r>
              <a:rPr lang="en-US"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You have </a:t>
            </a:r>
            <a:r>
              <a:rPr lang="en-US" sz="1050">
                <a:solidFill>
                  <a:srgbClr val="FFFFFF"/>
                </a:solidFill>
              </a:rPr>
              <a:t>3</a:t>
            </a:r>
            <a:r>
              <a:rPr lang="en-US" sz="10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 seconds to make your case.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/>
          <p:nvPr/>
        </p:nvSpPr>
        <p:spPr>
          <a:xfrm>
            <a:off x="228600" y="266700"/>
            <a:ext cx="4245674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550"/>
              <a:buFont typeface="Georgia"/>
              <a:buNone/>
            </a:pPr>
            <a:r>
              <a:rPr lang="en-US" sz="2550" b="1" i="0" u="none" strike="noStrike" cap="none">
                <a:solidFill>
                  <a:srgbClr val="00467F"/>
                </a:solidFill>
                <a:latin typeface="Georgia"/>
                <a:ea typeface="Georgia"/>
                <a:cs typeface="Georgia"/>
                <a:sym typeface="Georgia"/>
              </a:rPr>
              <a:t>Key Takeaways</a:t>
            </a:r>
            <a:endParaRPr sz="25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228600" y="891778"/>
            <a:ext cx="8686800" cy="906661"/>
          </a:xfrm>
          <a:prstGeom prst="roundRect">
            <a:avLst>
              <a:gd name="adj" fmla="val 6724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38150" y="1173659"/>
            <a:ext cx="342900" cy="342900"/>
          </a:xfrm>
          <a:prstGeom prst="roundRect">
            <a:avLst>
              <a:gd name="adj" fmla="val 266667"/>
            </a:avLst>
          </a:prstGeom>
          <a:solidFill>
            <a:srgbClr val="EB7D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567184" y="1238399"/>
            <a:ext cx="86529" cy="21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971550" y="1063228"/>
            <a:ext cx="788898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125"/>
              <a:buFont typeface="Arial"/>
              <a:buNone/>
            </a:pPr>
            <a:r>
              <a:rPr lang="en-US" sz="1125" b="1">
                <a:solidFill>
                  <a:srgbClr val="00467F"/>
                </a:solidFill>
              </a:rPr>
              <a:t>Understand your brand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971550" y="1453753"/>
            <a:ext cx="7888986" cy="17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975"/>
              <a:buFont typeface="Arial"/>
              <a:buNone/>
            </a:pPr>
            <a:r>
              <a:rPr lang="en-US" sz="975">
                <a:solidFill>
                  <a:srgbClr val="545861"/>
                </a:solidFill>
              </a:rPr>
              <a:t>Know what your business is about and be mindful of how you present yourself.</a:t>
            </a:r>
            <a:endParaRPr sz="9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5"/>
          <p:cNvSpPr/>
          <p:nvPr/>
        </p:nvSpPr>
        <p:spPr>
          <a:xfrm>
            <a:off x="228600" y="1931789"/>
            <a:ext cx="8686800" cy="906661"/>
          </a:xfrm>
          <a:prstGeom prst="roundRect">
            <a:avLst>
              <a:gd name="adj" fmla="val 6724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/>
          <p:nvPr/>
        </p:nvSpPr>
        <p:spPr>
          <a:xfrm>
            <a:off x="438150" y="2213670"/>
            <a:ext cx="342900" cy="342900"/>
          </a:xfrm>
          <a:prstGeom prst="roundRect">
            <a:avLst>
              <a:gd name="adj" fmla="val 266667"/>
            </a:avLst>
          </a:prstGeom>
          <a:solidFill>
            <a:srgbClr val="EB7D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567184" y="2278410"/>
            <a:ext cx="86529" cy="21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971550" y="2103239"/>
            <a:ext cx="788898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125"/>
              <a:buFont typeface="Arial"/>
              <a:buNone/>
            </a:pPr>
            <a:r>
              <a:rPr lang="en-US" sz="1125" b="1" i="0" u="none" strike="noStrike" cap="none">
                <a:solidFill>
                  <a:srgbClr val="00467F"/>
                </a:solidFill>
                <a:latin typeface="Arial"/>
                <a:ea typeface="Arial"/>
                <a:cs typeface="Arial"/>
                <a:sym typeface="Arial"/>
              </a:rPr>
              <a:t>Know your audience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971550" y="2493764"/>
            <a:ext cx="7888986" cy="17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Different people want different things. </a:t>
            </a:r>
            <a:r>
              <a:rPr lang="en-US" sz="975">
                <a:solidFill>
                  <a:srgbClr val="545861"/>
                </a:solidFill>
              </a:rPr>
              <a:t>Change </a:t>
            </a:r>
            <a:r>
              <a:rPr lang="en-US" sz="975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your </a:t>
            </a:r>
            <a:r>
              <a:rPr lang="en-US" sz="975">
                <a:solidFill>
                  <a:srgbClr val="545861"/>
                </a:solidFill>
              </a:rPr>
              <a:t>communication depending on who you’re talking to</a:t>
            </a:r>
            <a:r>
              <a:rPr lang="en-US" sz="975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9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5"/>
          <p:cNvSpPr/>
          <p:nvPr/>
        </p:nvSpPr>
        <p:spPr>
          <a:xfrm>
            <a:off x="228600" y="2971800"/>
            <a:ext cx="8686800" cy="906661"/>
          </a:xfrm>
          <a:prstGeom prst="roundRect">
            <a:avLst>
              <a:gd name="adj" fmla="val 6724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5"/>
          <p:cNvSpPr/>
          <p:nvPr/>
        </p:nvSpPr>
        <p:spPr>
          <a:xfrm>
            <a:off x="438150" y="3253680"/>
            <a:ext cx="342900" cy="342900"/>
          </a:xfrm>
          <a:prstGeom prst="roundRect">
            <a:avLst>
              <a:gd name="adj" fmla="val 266667"/>
            </a:avLst>
          </a:prstGeom>
          <a:solidFill>
            <a:srgbClr val="EB7D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567184" y="3318421"/>
            <a:ext cx="86529" cy="21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971550" y="3143250"/>
            <a:ext cx="788898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125"/>
              <a:buFont typeface="Arial"/>
              <a:buNone/>
            </a:pPr>
            <a:r>
              <a:rPr lang="en-US" sz="1125" b="1">
                <a:solidFill>
                  <a:srgbClr val="00467F"/>
                </a:solidFill>
              </a:rPr>
              <a:t>Making the media work for you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5"/>
          <p:cNvSpPr/>
          <p:nvPr/>
        </p:nvSpPr>
        <p:spPr>
          <a:xfrm>
            <a:off x="971550" y="3533775"/>
            <a:ext cx="7888986" cy="17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In interviews, you </a:t>
            </a:r>
            <a:r>
              <a:rPr lang="en-US" sz="975">
                <a:solidFill>
                  <a:srgbClr val="545861"/>
                </a:solidFill>
              </a:rPr>
              <a:t>are in control. Take advantage of the publicity. </a:t>
            </a:r>
            <a:endParaRPr sz="9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5"/>
          <p:cNvSpPr/>
          <p:nvPr/>
        </p:nvSpPr>
        <p:spPr>
          <a:xfrm>
            <a:off x="228600" y="4011811"/>
            <a:ext cx="8686800" cy="906661"/>
          </a:xfrm>
          <a:prstGeom prst="roundRect">
            <a:avLst>
              <a:gd name="adj" fmla="val 6724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5"/>
          <p:cNvSpPr/>
          <p:nvPr/>
        </p:nvSpPr>
        <p:spPr>
          <a:xfrm>
            <a:off x="438150" y="4293691"/>
            <a:ext cx="342900" cy="342900"/>
          </a:xfrm>
          <a:prstGeom prst="roundRect">
            <a:avLst>
              <a:gd name="adj" fmla="val 266667"/>
            </a:avLst>
          </a:prstGeom>
          <a:solidFill>
            <a:srgbClr val="EB7D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5"/>
          <p:cNvSpPr/>
          <p:nvPr/>
        </p:nvSpPr>
        <p:spPr>
          <a:xfrm>
            <a:off x="567184" y="4358432"/>
            <a:ext cx="86529" cy="21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5"/>
          <p:cNvSpPr/>
          <p:nvPr/>
        </p:nvSpPr>
        <p:spPr>
          <a:xfrm>
            <a:off x="971550" y="4183261"/>
            <a:ext cx="788898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125"/>
              <a:buFont typeface="Arial"/>
              <a:buNone/>
            </a:pPr>
            <a:r>
              <a:rPr lang="en-US" sz="1125" b="1" i="0" u="none" strike="noStrike" cap="none">
                <a:solidFill>
                  <a:srgbClr val="00467F"/>
                </a:solidFill>
                <a:latin typeface="Arial"/>
                <a:ea typeface="Arial"/>
                <a:cs typeface="Arial"/>
                <a:sym typeface="Arial"/>
              </a:rPr>
              <a:t>Show up and speak up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5"/>
          <p:cNvSpPr/>
          <p:nvPr/>
        </p:nvSpPr>
        <p:spPr>
          <a:xfrm>
            <a:off x="971550" y="4573786"/>
            <a:ext cx="7888986" cy="17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975"/>
              <a:buFont typeface="Arial"/>
              <a:buNone/>
            </a:pPr>
            <a:r>
              <a:rPr lang="en-US" sz="975">
                <a:solidFill>
                  <a:srgbClr val="545861"/>
                </a:solidFill>
              </a:rPr>
              <a:t>Make one clear point. </a:t>
            </a:r>
            <a:r>
              <a:rPr lang="en-US" sz="975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Coordinate with others.</a:t>
            </a:r>
            <a:endParaRPr sz="9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/>
          <p:nvPr/>
        </p:nvSpPr>
        <p:spPr>
          <a:xfrm>
            <a:off x="0" y="0"/>
            <a:ext cx="9144000" cy="57150"/>
          </a:xfrm>
          <a:prstGeom prst="rect">
            <a:avLst/>
          </a:prstGeom>
          <a:solidFill>
            <a:srgbClr val="EB7D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2429732" y="1514624"/>
            <a:ext cx="4284536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Georgia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Questions?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6"/>
          <p:cNvSpPr/>
          <p:nvPr/>
        </p:nvSpPr>
        <p:spPr>
          <a:xfrm>
            <a:off x="3619500" y="2973735"/>
            <a:ext cx="1905000" cy="95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6"/>
          <p:cNvSpPr/>
          <p:nvPr/>
        </p:nvSpPr>
        <p:spPr>
          <a:xfrm>
            <a:off x="3600830" y="3353110"/>
            <a:ext cx="19422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n-US"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Joe Caterine</a:t>
            </a:r>
            <a:endParaRPr sz="16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6"/>
          <p:cNvSpPr/>
          <p:nvPr/>
        </p:nvSpPr>
        <p:spPr>
          <a:xfrm>
            <a:off x="3600755" y="3665190"/>
            <a:ext cx="1942341" cy="17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75"/>
              <a:buFont typeface="Arial"/>
              <a:buNone/>
            </a:pPr>
            <a:r>
              <a:rPr lang="en-US" sz="1375">
                <a:solidFill>
                  <a:schemeClr val="lt1"/>
                </a:solidFill>
              </a:rPr>
              <a:t>jwcaterine@vims.edu</a:t>
            </a:r>
            <a:endParaRPr sz="1375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75"/>
              <a:buFont typeface="Arial"/>
              <a:buNone/>
            </a:pPr>
            <a:endParaRPr sz="1375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75"/>
              <a:buFont typeface="Arial"/>
              <a:buNone/>
            </a:pPr>
            <a:endParaRPr sz="1375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/>
          <p:nvPr/>
        </p:nvSpPr>
        <p:spPr>
          <a:xfrm>
            <a:off x="228600" y="266700"/>
            <a:ext cx="4439984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700"/>
              <a:buFont typeface="Georgia"/>
              <a:buNone/>
            </a:pPr>
            <a:r>
              <a:rPr lang="en-US" sz="2700" b="1">
                <a:solidFill>
                  <a:srgbClr val="00467F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228600" y="1749921"/>
            <a:ext cx="2743200" cy="1884908"/>
          </a:xfrm>
          <a:prstGeom prst="roundRect">
            <a:avLst>
              <a:gd name="adj" fmla="val 3234"/>
            </a:avLst>
          </a:prstGeom>
          <a:solidFill>
            <a:srgbClr val="FFFFFF"/>
          </a:solidFill>
          <a:ln>
            <a:noFill/>
          </a:ln>
          <a:effectLst>
            <a:outerShdw blurRad="76200" dist="19050" dir="54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457200" y="1978521"/>
            <a:ext cx="2331720" cy="14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B7D28"/>
              </a:buClr>
              <a:buSzPts val="825"/>
              <a:buFont typeface="Arial"/>
              <a:buNone/>
            </a:pPr>
            <a:r>
              <a:rPr lang="en-US" sz="825" b="1" i="0" u="none" strike="noStrike" cap="none">
                <a:solidFill>
                  <a:srgbClr val="EB7D28"/>
                </a:solidFill>
              </a:rPr>
              <a:t>PART 1</a:t>
            </a:r>
            <a:endParaRPr sz="8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457200" y="2315617"/>
            <a:ext cx="233172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467F"/>
                </a:solidFill>
                <a:latin typeface="Arial"/>
                <a:ea typeface="Arial"/>
                <a:cs typeface="Arial"/>
                <a:sym typeface="Arial"/>
              </a:rPr>
              <a:t>Marketing Yourself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457200" y="2849017"/>
            <a:ext cx="2331720" cy="55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51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Your brand, your audience, and how social media can help or hurt your business.</a:t>
            </a:r>
            <a:endParaRPr sz="9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3200400" y="1749921"/>
            <a:ext cx="2743200" cy="1884908"/>
          </a:xfrm>
          <a:prstGeom prst="roundRect">
            <a:avLst>
              <a:gd name="adj" fmla="val 3234"/>
            </a:avLst>
          </a:prstGeom>
          <a:solidFill>
            <a:srgbClr val="FFFFFF"/>
          </a:solidFill>
          <a:ln>
            <a:noFill/>
          </a:ln>
          <a:effectLst>
            <a:outerShdw blurRad="76200" dist="19050" dir="54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429000" y="1978521"/>
            <a:ext cx="2331720" cy="14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B7D28"/>
              </a:buClr>
              <a:buSzPts val="825"/>
              <a:buFont typeface="Arial"/>
              <a:buNone/>
            </a:pPr>
            <a:r>
              <a:rPr lang="en-US" sz="825" b="1" i="0" u="none" strike="noStrike" cap="none">
                <a:solidFill>
                  <a:srgbClr val="EB7D28"/>
                </a:solidFill>
              </a:rPr>
              <a:t>PART 2</a:t>
            </a:r>
            <a:endParaRPr sz="8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3429000" y="2315617"/>
            <a:ext cx="233172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467F"/>
                </a:solidFill>
                <a:latin typeface="Arial"/>
                <a:ea typeface="Arial"/>
                <a:cs typeface="Arial"/>
                <a:sym typeface="Arial"/>
              </a:rPr>
              <a:t>Media Interviews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3429000" y="2849017"/>
            <a:ext cx="2331720" cy="55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51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Working with journalists, handling questions, and </a:t>
            </a:r>
            <a:r>
              <a:rPr lang="en-US" sz="975">
                <a:solidFill>
                  <a:srgbClr val="545861"/>
                </a:solidFill>
              </a:rPr>
              <a:t>presenting your best self.</a:t>
            </a:r>
            <a:endParaRPr sz="9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6172200" y="1749921"/>
            <a:ext cx="2743200" cy="1884908"/>
          </a:xfrm>
          <a:prstGeom prst="roundRect">
            <a:avLst>
              <a:gd name="adj" fmla="val 3234"/>
            </a:avLst>
          </a:prstGeom>
          <a:solidFill>
            <a:srgbClr val="FFFFFF"/>
          </a:solidFill>
          <a:ln>
            <a:noFill/>
          </a:ln>
          <a:effectLst>
            <a:outerShdw blurRad="76200" dist="19050" dir="54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6400800" y="1978521"/>
            <a:ext cx="2331720" cy="14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B7D28"/>
              </a:buClr>
              <a:buSzPts val="825"/>
              <a:buFont typeface="Arial"/>
              <a:buNone/>
            </a:pPr>
            <a:r>
              <a:rPr lang="en-US" sz="825" b="1" i="0" u="none" strike="noStrike" cap="none">
                <a:solidFill>
                  <a:srgbClr val="EB7D28"/>
                </a:solidFill>
              </a:rPr>
              <a:t>PART 3</a:t>
            </a:r>
            <a:endParaRPr sz="8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6400800" y="2315617"/>
            <a:ext cx="233172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467F"/>
                </a:solidFill>
                <a:latin typeface="Arial"/>
                <a:ea typeface="Arial"/>
                <a:cs typeface="Arial"/>
                <a:sym typeface="Arial"/>
              </a:rPr>
              <a:t>Civic Engagement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6400800" y="2849017"/>
            <a:ext cx="2331720" cy="55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51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Making your voice heard at public meetings and working with others effectively.</a:t>
            </a:r>
            <a:endParaRPr sz="9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304800" y="381000"/>
            <a:ext cx="3108960" cy="14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B7D28"/>
              </a:buClr>
              <a:buSzPts val="825"/>
              <a:buFont typeface="Arial"/>
              <a:buNone/>
            </a:pPr>
            <a:r>
              <a:rPr lang="en-US" sz="825" b="1" i="0" u="none" strike="noStrike" cap="none">
                <a:solidFill>
                  <a:srgbClr val="EB7D28"/>
                </a:solidFill>
              </a:rPr>
              <a:t>PART 1</a:t>
            </a:r>
            <a:endParaRPr sz="8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04800" y="634396"/>
            <a:ext cx="19917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50"/>
              <a:buFont typeface="Georgia"/>
              <a:buNone/>
            </a:pPr>
            <a:r>
              <a:rPr lang="en-US" sz="255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Your Brand </a:t>
            </a:r>
            <a:endParaRPr sz="25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152900" y="1166813"/>
            <a:ext cx="4741164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125"/>
              <a:buFont typeface="Arial"/>
              <a:buNone/>
            </a:pPr>
            <a:r>
              <a:rPr lang="en-US" sz="1125" b="1" i="0" u="none" strike="noStrike" cap="none">
                <a:solidFill>
                  <a:srgbClr val="00467F"/>
                </a:solidFill>
                <a:latin typeface="Arial"/>
                <a:ea typeface="Arial"/>
                <a:cs typeface="Arial"/>
                <a:sym typeface="Arial"/>
              </a:rPr>
              <a:t>What is your brand?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4152900" y="1443038"/>
            <a:ext cx="474116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545861"/>
                </a:solidFill>
              </a:rPr>
              <a:t>Your business</a:t>
            </a:r>
            <a:r>
              <a:rPr lang="en-US" sz="1050" b="1">
                <a:solidFill>
                  <a:srgbClr val="545861"/>
                </a:solidFill>
              </a:rPr>
              <a:t>’s</a:t>
            </a:r>
            <a:r>
              <a:rPr lang="en-US" sz="1050" b="1" i="0" u="none" strike="noStrike" cap="none">
                <a:solidFill>
                  <a:srgbClr val="545861"/>
                </a:solidFill>
              </a:rPr>
              <a:t> reputation.</a:t>
            </a:r>
            <a:r>
              <a:rPr lang="en-US" sz="1050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 How customers, restaurants, and your community see you. It's </a:t>
            </a:r>
            <a:r>
              <a:rPr lang="en-US" sz="1050">
                <a:solidFill>
                  <a:srgbClr val="545861"/>
                </a:solidFill>
              </a:rPr>
              <a:t>hard to build and easy to damage.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4152900" y="2033588"/>
            <a:ext cx="4648200" cy="9525"/>
          </a:xfrm>
          <a:prstGeom prst="rect">
            <a:avLst/>
          </a:prstGeom>
          <a:solidFill>
            <a:srgbClr val="E8EB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4152900" y="2233613"/>
            <a:ext cx="4741164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125"/>
              <a:buFont typeface="Arial"/>
              <a:buNone/>
            </a:pPr>
            <a:r>
              <a:rPr lang="en-US" sz="1125" b="1">
                <a:solidFill>
                  <a:srgbClr val="00467F"/>
                </a:solidFill>
              </a:rPr>
              <a:t>You define your brand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4152900" y="2509838"/>
            <a:ext cx="474116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Every</a:t>
            </a:r>
            <a:r>
              <a:rPr lang="en-US" sz="1050">
                <a:solidFill>
                  <a:srgbClr val="545861"/>
                </a:solidFill>
              </a:rPr>
              <a:t>thing you do, at work or not, can impact your business</a:t>
            </a:r>
            <a:r>
              <a:rPr lang="en-US" sz="1050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050">
                <a:solidFill>
                  <a:srgbClr val="545861"/>
                </a:solidFill>
              </a:rPr>
              <a:t>It’s better to be proactive than reactive. </a:t>
            </a:r>
            <a:r>
              <a:rPr lang="en-US" sz="1050" b="1">
                <a:solidFill>
                  <a:srgbClr val="545861"/>
                </a:solidFill>
              </a:rPr>
              <a:t>What do you want your business to be known for?</a:t>
            </a:r>
            <a:endParaRPr sz="105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4152900" y="3100388"/>
            <a:ext cx="4648200" cy="9525"/>
          </a:xfrm>
          <a:prstGeom prst="rect">
            <a:avLst/>
          </a:prstGeom>
          <a:solidFill>
            <a:srgbClr val="E8EB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4152900" y="3300413"/>
            <a:ext cx="4741164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125"/>
              <a:buFont typeface="Arial"/>
              <a:buNone/>
            </a:pPr>
            <a:r>
              <a:rPr lang="en-US" sz="1125" b="1">
                <a:solidFill>
                  <a:srgbClr val="00467F"/>
                </a:solidFill>
              </a:rPr>
              <a:t>Brand awareness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4152900" y="3576638"/>
            <a:ext cx="4741164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1050"/>
              <a:buFont typeface="Arial"/>
              <a:buNone/>
            </a:pPr>
            <a:r>
              <a:rPr lang="en-US" sz="1050">
                <a:solidFill>
                  <a:srgbClr val="545861"/>
                </a:solidFill>
              </a:rPr>
              <a:t>Once you understand what your business is about, how do you tell other people about it? </a:t>
            </a:r>
            <a:r>
              <a:rPr lang="en-US" sz="1050" b="1">
                <a:solidFill>
                  <a:srgbClr val="545861"/>
                </a:solidFill>
              </a:rPr>
              <a:t>Communication is a two-way street.</a:t>
            </a:r>
            <a:endParaRPr sz="105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3" title="49323967486_e116b5eedc_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050" y="1198787"/>
            <a:ext cx="2483501" cy="381275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3"/>
          <p:cNvSpPr/>
          <p:nvPr/>
        </p:nvSpPr>
        <p:spPr>
          <a:xfrm>
            <a:off x="624425" y="4843463"/>
            <a:ext cx="474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1050"/>
              <a:buFont typeface="Arial"/>
              <a:buNone/>
            </a:pPr>
            <a:r>
              <a:rPr lang="en-US" sz="800">
                <a:solidFill>
                  <a:schemeClr val="lt2"/>
                </a:solidFill>
              </a:rPr>
              <a:t>Photo credit: VA Sea Grant</a:t>
            </a:r>
            <a:endParaRPr sz="8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/>
          <p:nvPr/>
        </p:nvSpPr>
        <p:spPr>
          <a:xfrm>
            <a:off x="228600" y="266700"/>
            <a:ext cx="4245674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550"/>
              <a:buFont typeface="Georgia"/>
              <a:buNone/>
            </a:pPr>
            <a:r>
              <a:rPr lang="en-US" sz="2550" b="1" i="0" u="none" strike="noStrike" cap="none">
                <a:solidFill>
                  <a:srgbClr val="00467F"/>
                </a:solidFill>
                <a:latin typeface="Georgia"/>
                <a:ea typeface="Georgia"/>
                <a:cs typeface="Georgia"/>
                <a:sym typeface="Georgia"/>
              </a:rPr>
              <a:t>Know Your Audience</a:t>
            </a:r>
            <a:endParaRPr sz="25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28600" y="666750"/>
            <a:ext cx="847191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Different customers want different things. 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228600" y="1957536"/>
            <a:ext cx="2793950" cy="2171254"/>
          </a:xfrm>
          <a:prstGeom prst="roundRect">
            <a:avLst>
              <a:gd name="adj" fmla="val 3509"/>
            </a:avLst>
          </a:prstGeom>
          <a:solidFill>
            <a:srgbClr val="FFFFFF"/>
          </a:solidFill>
          <a:ln>
            <a:noFill/>
          </a:ln>
          <a:effectLst>
            <a:outerShdw blurRad="76200" dist="19050" dir="54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228600" y="1957536"/>
            <a:ext cx="2793950" cy="415230"/>
          </a:xfrm>
          <a:prstGeom prst="rect">
            <a:avLst/>
          </a:prstGeom>
          <a:solidFill>
            <a:srgbClr val="EB7D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381000" y="2071836"/>
            <a:ext cx="2538933" cy="18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Direct Consumers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3173050" y="1957534"/>
            <a:ext cx="2793900" cy="2024700"/>
          </a:xfrm>
          <a:prstGeom prst="roundRect">
            <a:avLst>
              <a:gd name="adj" fmla="val 3764"/>
            </a:avLst>
          </a:prstGeom>
          <a:solidFill>
            <a:srgbClr val="FFFFFF"/>
          </a:solidFill>
          <a:ln>
            <a:noFill/>
          </a:ln>
          <a:effectLst>
            <a:outerShdw blurRad="76200" dist="19050" dir="54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3173050" y="1957534"/>
            <a:ext cx="2793900" cy="41520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325450" y="2071834"/>
            <a:ext cx="25389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Restaurants / Chefs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6121301" y="1957536"/>
            <a:ext cx="2793950" cy="2171254"/>
          </a:xfrm>
          <a:prstGeom prst="roundRect">
            <a:avLst>
              <a:gd name="adj" fmla="val 3509"/>
            </a:avLst>
          </a:prstGeom>
          <a:solidFill>
            <a:srgbClr val="FFFFFF"/>
          </a:solidFill>
          <a:ln>
            <a:noFill/>
          </a:ln>
          <a:effectLst>
            <a:outerShdw blurRad="76200" dist="19050" dir="54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6121301" y="1957536"/>
            <a:ext cx="2793950" cy="415230"/>
          </a:xfrm>
          <a:prstGeom prst="rect">
            <a:avLst/>
          </a:prstGeom>
          <a:solidFill>
            <a:srgbClr val="545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6273701" y="2071836"/>
            <a:ext cx="2538933" cy="18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Wholesalers / Dealers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5" title="51712510792_30064761a3_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372775"/>
            <a:ext cx="2793948" cy="185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5" title="52777242314_04ca94632e_c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6850" y="2372775"/>
            <a:ext cx="2793950" cy="186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5" title="40440559191_a725f269f5_b.jpg"/>
          <p:cNvPicPr preferRelativeResize="0"/>
          <p:nvPr/>
        </p:nvPicPr>
        <p:blipFill rotWithShape="1">
          <a:blip r:embed="rId5">
            <a:alphaModFix/>
          </a:blip>
          <a:srcRect t="38464" b="12604"/>
          <a:stretch/>
        </p:blipFill>
        <p:spPr>
          <a:xfrm>
            <a:off x="6125100" y="2369025"/>
            <a:ext cx="2782643" cy="18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/>
          <p:nvPr/>
        </p:nvSpPr>
        <p:spPr>
          <a:xfrm>
            <a:off x="201575" y="468775"/>
            <a:ext cx="4273500" cy="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B7D28"/>
              </a:buClr>
              <a:buSzPts val="825"/>
              <a:buFont typeface="Arial"/>
              <a:buNone/>
            </a:pPr>
            <a:r>
              <a:rPr lang="en-US" sz="825" b="1" i="0" u="none" strike="noStrike" cap="none">
                <a:solidFill>
                  <a:srgbClr val="EB7D28"/>
                </a:solidFill>
              </a:rPr>
              <a:t>PART 2</a:t>
            </a:r>
            <a:endParaRPr sz="8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388475" y="872025"/>
            <a:ext cx="26772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747"/>
              <a:buFont typeface="Georgia"/>
              <a:buNone/>
            </a:pPr>
            <a:r>
              <a:rPr lang="en-US" sz="2747" b="1" i="0" u="none" strike="noStrike" cap="none">
                <a:solidFill>
                  <a:srgbClr val="00467F"/>
                </a:solidFill>
                <a:latin typeface="Georgia"/>
                <a:ea typeface="Georgia"/>
                <a:cs typeface="Georgia"/>
                <a:sym typeface="Georgia"/>
              </a:rPr>
              <a:t>Working </a:t>
            </a:r>
            <a:r>
              <a:rPr lang="en-US" sz="2747" b="1" i="0" u="sng" strike="noStrike" cap="none">
                <a:solidFill>
                  <a:srgbClr val="00467F"/>
                </a:solidFill>
                <a:latin typeface="Georgia"/>
                <a:ea typeface="Georgia"/>
                <a:cs typeface="Georgia"/>
                <a:sym typeface="Georgia"/>
              </a:rPr>
              <a:t>with</a:t>
            </a:r>
            <a:r>
              <a:rPr lang="en-US" sz="2747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47" b="1" i="0" u="none" strike="noStrike" cap="none">
                <a:solidFill>
                  <a:srgbClr val="00467F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US" sz="2747" b="1">
                <a:solidFill>
                  <a:srgbClr val="00467F"/>
                </a:solidFill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lang="en-US" sz="2747" b="1" i="0" u="none" strike="noStrike" cap="none">
                <a:solidFill>
                  <a:srgbClr val="00467F"/>
                </a:solidFill>
                <a:latin typeface="Georgia"/>
                <a:ea typeface="Georgia"/>
                <a:cs typeface="Georgia"/>
                <a:sym typeface="Georgia"/>
              </a:rPr>
              <a:t>edia</a:t>
            </a:r>
            <a:endParaRPr sz="2747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7" descr="/tmp/rasterized-gradient-6a7a22f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4061" y="0"/>
            <a:ext cx="403993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7" title="44028356480_b21dd3e1c6_k.jpg"/>
          <p:cNvPicPr preferRelativeResize="0"/>
          <p:nvPr/>
        </p:nvPicPr>
        <p:blipFill rotWithShape="1">
          <a:blip r:embed="rId4">
            <a:alphaModFix/>
          </a:blip>
          <a:srcRect l="39992" r="12802"/>
          <a:stretch/>
        </p:blipFill>
        <p:spPr>
          <a:xfrm>
            <a:off x="5358125" y="104750"/>
            <a:ext cx="3531802" cy="49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7"/>
          <p:cNvSpPr/>
          <p:nvPr/>
        </p:nvSpPr>
        <p:spPr>
          <a:xfrm>
            <a:off x="388475" y="2031963"/>
            <a:ext cx="43416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030"/>
              <a:buFont typeface="Arial"/>
              <a:buNone/>
            </a:pPr>
            <a:r>
              <a:rPr lang="en-US" sz="1030" b="1">
                <a:solidFill>
                  <a:srgbClr val="00467F"/>
                </a:solidFill>
              </a:rPr>
              <a:t>Boosting your brand</a:t>
            </a:r>
            <a:endParaRPr sz="103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388475" y="2284914"/>
            <a:ext cx="43416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962"/>
              <a:buFont typeface="Arial"/>
              <a:buNone/>
            </a:pPr>
            <a:r>
              <a:rPr lang="en-US" sz="961">
                <a:solidFill>
                  <a:srgbClr val="545861"/>
                </a:solidFill>
              </a:rPr>
              <a:t>Journalists can help tell your story and promote your business. Remember, </a:t>
            </a:r>
            <a:r>
              <a:rPr lang="en-US" sz="961" b="1">
                <a:solidFill>
                  <a:srgbClr val="545861"/>
                </a:solidFill>
              </a:rPr>
              <a:t>interviews are collaborations, not interrogations. </a:t>
            </a:r>
            <a:endParaRPr sz="96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388475" y="2825707"/>
            <a:ext cx="4256700" cy="8700"/>
          </a:xfrm>
          <a:prstGeom prst="rect">
            <a:avLst/>
          </a:prstGeom>
          <a:solidFill>
            <a:srgbClr val="E8EBE9"/>
          </a:solidFill>
          <a:ln>
            <a:noFill/>
          </a:ln>
        </p:spPr>
        <p:txBody>
          <a:bodyPr spcFirstLastPara="1" wrap="square" lIns="83725" tIns="41850" rIns="83725" bIns="41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8"/>
              <a:buFont typeface="Calibri"/>
              <a:buNone/>
            </a:pPr>
            <a:endParaRPr sz="164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388475" y="3008878"/>
            <a:ext cx="43416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030"/>
              <a:buFont typeface="Arial"/>
              <a:buNone/>
            </a:pPr>
            <a:r>
              <a:rPr lang="en-US" sz="1030" b="1">
                <a:solidFill>
                  <a:srgbClr val="00467F"/>
                </a:solidFill>
              </a:rPr>
              <a:t>You’re in control</a:t>
            </a:r>
            <a:endParaRPr sz="103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388475" y="3261829"/>
            <a:ext cx="43416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962"/>
              <a:buFont typeface="Arial"/>
              <a:buNone/>
            </a:pPr>
            <a:r>
              <a:rPr lang="en-US" sz="961">
                <a:solidFill>
                  <a:srgbClr val="545861"/>
                </a:solidFill>
              </a:rPr>
              <a:t>During a recorded interview, you can ask the reporter to repeat the question, you can decline to comment, you can pause - </a:t>
            </a:r>
            <a:r>
              <a:rPr lang="en-US" sz="961" b="1">
                <a:solidFill>
                  <a:srgbClr val="545861"/>
                </a:solidFill>
              </a:rPr>
              <a:t>speak on your terms.</a:t>
            </a:r>
            <a:endParaRPr sz="96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388475" y="3802622"/>
            <a:ext cx="4256700" cy="8700"/>
          </a:xfrm>
          <a:prstGeom prst="rect">
            <a:avLst/>
          </a:prstGeom>
          <a:solidFill>
            <a:srgbClr val="E8EBE9"/>
          </a:solidFill>
          <a:ln>
            <a:noFill/>
          </a:ln>
        </p:spPr>
        <p:txBody>
          <a:bodyPr spcFirstLastPara="1" wrap="square" lIns="83725" tIns="41850" rIns="83725" bIns="41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8"/>
              <a:buFont typeface="Calibri"/>
              <a:buNone/>
            </a:pPr>
            <a:endParaRPr sz="164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388475" y="3985793"/>
            <a:ext cx="4341600" cy="1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030"/>
              <a:buFont typeface="Arial"/>
              <a:buNone/>
            </a:pPr>
            <a:r>
              <a:rPr lang="en-US" sz="1030" b="1">
                <a:solidFill>
                  <a:srgbClr val="00467F"/>
                </a:solidFill>
              </a:rPr>
              <a:t>Share the report</a:t>
            </a:r>
            <a:endParaRPr sz="103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388475" y="4238745"/>
            <a:ext cx="43416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962"/>
              <a:buFont typeface="Arial"/>
              <a:buNone/>
            </a:pPr>
            <a:r>
              <a:rPr lang="en-US" sz="961">
                <a:solidFill>
                  <a:srgbClr val="545861"/>
                </a:solidFill>
              </a:rPr>
              <a:t>Clip or copy and paste your favorite part of the report and share on your social media with your own commentary. </a:t>
            </a:r>
            <a:r>
              <a:rPr lang="en-US" sz="961" b="1">
                <a:solidFill>
                  <a:srgbClr val="545861"/>
                </a:solidFill>
              </a:rPr>
              <a:t>Make it work for your business.</a:t>
            </a:r>
            <a:endParaRPr sz="96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/>
          <p:nvPr/>
        </p:nvSpPr>
        <p:spPr>
          <a:xfrm>
            <a:off x="228600" y="266700"/>
            <a:ext cx="4245674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550"/>
              <a:buFont typeface="Georgia"/>
              <a:buNone/>
            </a:pPr>
            <a:r>
              <a:rPr lang="en-US" sz="2550" b="1" i="0" u="none" strike="noStrike" cap="none">
                <a:solidFill>
                  <a:srgbClr val="00467F"/>
                </a:solidFill>
                <a:latin typeface="Georgia"/>
                <a:ea typeface="Georgia"/>
                <a:cs typeface="Georgia"/>
                <a:sym typeface="Georgia"/>
              </a:rPr>
              <a:t>Handling Tough Questions</a:t>
            </a:r>
            <a:endParaRPr sz="25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9"/>
          <p:cNvSpPr/>
          <p:nvPr/>
        </p:nvSpPr>
        <p:spPr>
          <a:xfrm>
            <a:off x="236888" y="1481357"/>
            <a:ext cx="4229100" cy="2001900"/>
          </a:xfrm>
          <a:prstGeom prst="roundRect">
            <a:avLst>
              <a:gd name="adj" fmla="val 3045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9"/>
          <p:cNvSpPr/>
          <p:nvPr/>
        </p:nvSpPr>
        <p:spPr>
          <a:xfrm>
            <a:off x="419100" y="1671857"/>
            <a:ext cx="3925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B7D28"/>
              </a:buClr>
              <a:buSzPts val="975"/>
              <a:buFont typeface="Arial"/>
              <a:buNone/>
            </a:pPr>
            <a:r>
              <a:rPr lang="en-US" sz="975" b="1" i="0" u="none" strike="noStrike" cap="none">
                <a:solidFill>
                  <a:srgbClr val="EB7D28"/>
                </a:solidFill>
                <a:latin typeface="Arial"/>
                <a:ea typeface="Arial"/>
                <a:cs typeface="Arial"/>
                <a:sym typeface="Arial"/>
              </a:rPr>
              <a:t>BROAD QUESTIONS</a:t>
            </a:r>
            <a:endParaRPr sz="9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9"/>
          <p:cNvSpPr/>
          <p:nvPr/>
        </p:nvSpPr>
        <p:spPr>
          <a:xfrm>
            <a:off x="388850" y="1940393"/>
            <a:ext cx="3925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975"/>
              <a:buFont typeface="Arial"/>
              <a:buNone/>
            </a:pPr>
            <a:r>
              <a:rPr lang="en-US" sz="1375" b="0" i="1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"What does </a:t>
            </a:r>
            <a:r>
              <a:rPr lang="en-US" sz="1375" i="1">
                <a:solidFill>
                  <a:srgbClr val="545861"/>
                </a:solidFill>
              </a:rPr>
              <a:t>working on the water </a:t>
            </a:r>
            <a:r>
              <a:rPr lang="en-US" sz="1375" b="0" i="1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mean to you?"</a:t>
            </a:r>
            <a:endParaRPr sz="13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/>
          <p:nvPr/>
        </p:nvSpPr>
        <p:spPr>
          <a:xfrm>
            <a:off x="419100" y="2246929"/>
            <a:ext cx="3925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51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These can trip you up because there's no obvious answer. The trick: get specific.</a:t>
            </a:r>
            <a:endParaRPr sz="9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9"/>
          <p:cNvCxnSpPr/>
          <p:nvPr/>
        </p:nvCxnSpPr>
        <p:spPr>
          <a:xfrm>
            <a:off x="433388" y="2751754"/>
            <a:ext cx="0" cy="540900"/>
          </a:xfrm>
          <a:prstGeom prst="straightConnector1">
            <a:avLst/>
          </a:prstGeom>
          <a:noFill/>
          <a:ln w="28575" cap="flat" cmpd="sng">
            <a:solidFill>
              <a:srgbClr val="EB7D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9"/>
          <p:cNvSpPr/>
          <p:nvPr/>
        </p:nvSpPr>
        <p:spPr>
          <a:xfrm>
            <a:off x="561975" y="2751754"/>
            <a:ext cx="37794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467F"/>
                </a:solidFill>
                <a:latin typeface="Arial"/>
                <a:ea typeface="Arial"/>
                <a:cs typeface="Arial"/>
                <a:sym typeface="Arial"/>
              </a:rPr>
              <a:t>Try this approach: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561975" y="2949844"/>
            <a:ext cx="3779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"For me, it's about [one specific thing]. For example, [concrete story or detail]."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4686300" y="1481357"/>
            <a:ext cx="4229100" cy="2001900"/>
          </a:xfrm>
          <a:prstGeom prst="roundRect">
            <a:avLst>
              <a:gd name="adj" fmla="val 3045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4876800" y="1671857"/>
            <a:ext cx="3925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84A4A"/>
              </a:buClr>
              <a:buSzPts val="975"/>
              <a:buFont typeface="Arial"/>
              <a:buNone/>
            </a:pPr>
            <a:r>
              <a:rPr lang="en-US" sz="975" b="1" i="0" u="none" strike="noStrike" cap="none">
                <a:solidFill>
                  <a:srgbClr val="B84A4A"/>
                </a:solidFill>
                <a:latin typeface="Arial"/>
                <a:ea typeface="Arial"/>
                <a:cs typeface="Arial"/>
                <a:sym typeface="Arial"/>
              </a:rPr>
              <a:t>LOADED QUESTIONS</a:t>
            </a:r>
            <a:endParaRPr sz="9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4876800" y="1940393"/>
            <a:ext cx="3925200" cy="1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975"/>
              <a:buFont typeface="Arial"/>
              <a:buNone/>
            </a:pPr>
            <a:r>
              <a:rPr lang="en-US" sz="1375" b="0" i="1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1375" i="1">
                <a:solidFill>
                  <a:srgbClr val="545861"/>
                </a:solidFill>
              </a:rPr>
              <a:t>Does fishing negatively impact…</a:t>
            </a:r>
            <a:r>
              <a:rPr lang="en-US" sz="1375" b="0" i="1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 sz="13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4876800" y="2246929"/>
            <a:ext cx="3925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51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Don't get defensive. Reframe the question and answer what you wish they'd asked.</a:t>
            </a:r>
            <a:endParaRPr sz="97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9"/>
          <p:cNvCxnSpPr/>
          <p:nvPr/>
        </p:nvCxnSpPr>
        <p:spPr>
          <a:xfrm>
            <a:off x="4891088" y="2751754"/>
            <a:ext cx="0" cy="540900"/>
          </a:xfrm>
          <a:prstGeom prst="straightConnector1">
            <a:avLst/>
          </a:prstGeom>
          <a:noFill/>
          <a:ln w="28575" cap="flat" cmpd="sng">
            <a:solidFill>
              <a:srgbClr val="0046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9"/>
          <p:cNvSpPr/>
          <p:nvPr/>
        </p:nvSpPr>
        <p:spPr>
          <a:xfrm>
            <a:off x="5019675" y="2751754"/>
            <a:ext cx="37794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00467F"/>
                </a:solidFill>
                <a:latin typeface="Arial"/>
                <a:ea typeface="Arial"/>
                <a:cs typeface="Arial"/>
                <a:sym typeface="Arial"/>
              </a:rPr>
              <a:t>Try this approach: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9"/>
          <p:cNvSpPr/>
          <p:nvPr/>
        </p:nvSpPr>
        <p:spPr>
          <a:xfrm>
            <a:off x="5019675" y="2949844"/>
            <a:ext cx="3779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"That</a:t>
            </a:r>
            <a:r>
              <a:rPr lang="en-US" sz="900">
                <a:solidFill>
                  <a:srgbClr val="3D3D3D"/>
                </a:solidFill>
              </a:rPr>
              <a:t>’s an interesting question. From my point of view, fishing is a personal passion that I’ve turned into a business that benefits…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9"/>
          <p:cNvSpPr/>
          <p:nvPr/>
        </p:nvSpPr>
        <p:spPr>
          <a:xfrm>
            <a:off x="228600" y="3616672"/>
            <a:ext cx="8686800" cy="933300"/>
          </a:xfrm>
          <a:prstGeom prst="roundRect">
            <a:avLst>
              <a:gd name="adj" fmla="val 6533"/>
            </a:avLst>
          </a:prstGeom>
          <a:solidFill>
            <a:srgbClr val="0046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9"/>
          <p:cNvSpPr/>
          <p:nvPr/>
        </p:nvSpPr>
        <p:spPr>
          <a:xfrm>
            <a:off x="457200" y="3788122"/>
            <a:ext cx="8394300" cy="1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B7D28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EB7D28"/>
                </a:solidFill>
                <a:latin typeface="Arial"/>
                <a:ea typeface="Arial"/>
                <a:cs typeface="Arial"/>
                <a:sym typeface="Arial"/>
              </a:rPr>
              <a:t>Be aware of your body language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457200" y="4031903"/>
            <a:ext cx="83943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 camera, people notice crossed arms, eye contact, and nervous habits. Stand or sit comfortably, look at the reporter (not the camera), and speak naturally. </a:t>
            </a:r>
            <a:r>
              <a:rPr lang="en-US" sz="975" b="1" i="0" u="sng" strike="noStrike" cap="none">
                <a:solidFill>
                  <a:srgbClr val="FFFFFF"/>
                </a:solidFill>
              </a:rPr>
              <a:t>Practice in front of the </a:t>
            </a:r>
            <a:r>
              <a:rPr lang="en-US" sz="975" b="1" u="sng">
                <a:solidFill>
                  <a:srgbClr val="FFFFFF"/>
                </a:solidFill>
              </a:rPr>
              <a:t>mirror!</a:t>
            </a:r>
            <a:endParaRPr sz="975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7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/>
          <p:nvPr/>
        </p:nvSpPr>
        <p:spPr>
          <a:xfrm>
            <a:off x="0" y="0"/>
            <a:ext cx="9144000" cy="57150"/>
          </a:xfrm>
          <a:prstGeom prst="rect">
            <a:avLst/>
          </a:prstGeom>
          <a:solidFill>
            <a:srgbClr val="EB7D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3820492" y="1730222"/>
            <a:ext cx="1503000" cy="1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B7D28"/>
              </a:buClr>
              <a:buSzPts val="900"/>
              <a:buFont typeface="Arial"/>
              <a:buNone/>
            </a:pPr>
            <a:r>
              <a:rPr lang="en-US" sz="1100" b="1" i="0" u="none" strike="noStrike" cap="none">
                <a:solidFill>
                  <a:srgbClr val="EB7D28"/>
                </a:solidFill>
              </a:rPr>
              <a:t>HANDS-ON ACTIVITY</a:t>
            </a: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0"/>
          <p:cNvSpPr/>
          <p:nvPr/>
        </p:nvSpPr>
        <p:spPr>
          <a:xfrm>
            <a:off x="3244190" y="2136525"/>
            <a:ext cx="26556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50"/>
              <a:buFont typeface="Georgia"/>
              <a:buNone/>
            </a:pPr>
            <a:r>
              <a:rPr lang="en-US" sz="285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Mock Interviews</a:t>
            </a:r>
            <a:endParaRPr sz="2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1" descr="/tmp/rasterized-gradient-9bd163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03993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1"/>
          <p:cNvSpPr/>
          <p:nvPr/>
        </p:nvSpPr>
        <p:spPr>
          <a:xfrm>
            <a:off x="4573339" y="476250"/>
            <a:ext cx="4273454" cy="14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B7D28"/>
              </a:buClr>
              <a:buSzPts val="825"/>
              <a:buFont typeface="Arial"/>
              <a:buNone/>
            </a:pPr>
            <a:r>
              <a:rPr lang="en-US" sz="825" b="1" i="0" u="none" strike="noStrike" cap="none">
                <a:solidFill>
                  <a:srgbClr val="EB7D28"/>
                </a:solidFill>
              </a:rPr>
              <a:t>PART 3</a:t>
            </a:r>
            <a:endParaRPr sz="82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4573339" y="851446"/>
            <a:ext cx="2195703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3000"/>
              <a:buFont typeface="Georgia"/>
              <a:buNone/>
            </a:pPr>
            <a:r>
              <a:rPr lang="en-US" sz="3000" b="1" i="0" u="none" strike="noStrike" cap="none">
                <a:solidFill>
                  <a:srgbClr val="00467F"/>
                </a:solidFill>
                <a:latin typeface="Georgia"/>
                <a:ea typeface="Georgia"/>
                <a:cs typeface="Georgia"/>
                <a:sym typeface="Georgia"/>
              </a:rPr>
              <a:t>Making Your Voice Heard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4573339" y="2556596"/>
            <a:ext cx="4273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Public comment periods are your chance to influence decisions that affect your livelihood. </a:t>
            </a:r>
            <a:r>
              <a:rPr lang="en-US" sz="1125">
                <a:solidFill>
                  <a:srgbClr val="545861"/>
                </a:solidFill>
              </a:rPr>
              <a:t>T</a:t>
            </a:r>
            <a:r>
              <a:rPr lang="en-US" sz="1125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here's a right way to do it.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11" title="46208217591_2df6926213_k.jpg"/>
          <p:cNvPicPr preferRelativeResize="0"/>
          <p:nvPr/>
        </p:nvPicPr>
        <p:blipFill rotWithShape="1">
          <a:blip r:embed="rId4">
            <a:alphaModFix/>
          </a:blip>
          <a:srcRect l="28539" r="13001"/>
          <a:stretch/>
        </p:blipFill>
        <p:spPr>
          <a:xfrm>
            <a:off x="106112" y="476250"/>
            <a:ext cx="3827727" cy="435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/>
          <p:nvPr/>
        </p:nvSpPr>
        <p:spPr>
          <a:xfrm>
            <a:off x="228600" y="266700"/>
            <a:ext cx="55056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2550"/>
              <a:buFont typeface="Georgia"/>
              <a:buNone/>
            </a:pPr>
            <a:r>
              <a:rPr lang="en-US" sz="2550" b="1">
                <a:solidFill>
                  <a:srgbClr val="00467F"/>
                </a:solidFill>
                <a:latin typeface="Georgia"/>
                <a:ea typeface="Georgia"/>
                <a:cs typeface="Georgia"/>
                <a:sym typeface="Georgia"/>
              </a:rPr>
              <a:t>Make Your Point - One Point</a:t>
            </a:r>
            <a:endParaRPr sz="25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2"/>
          <p:cNvSpPr/>
          <p:nvPr/>
        </p:nvSpPr>
        <p:spPr>
          <a:xfrm>
            <a:off x="228600" y="666750"/>
            <a:ext cx="8471916" cy="20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1125"/>
              <a:buFont typeface="Arial"/>
              <a:buNone/>
            </a:pPr>
            <a:r>
              <a:rPr lang="en-US" sz="1125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Most public comment periods give you 1-2 minutes. Make them count.</a:t>
            </a:r>
            <a:endParaRPr sz="112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2"/>
          <p:cNvSpPr/>
          <p:nvPr/>
        </p:nvSpPr>
        <p:spPr>
          <a:xfrm>
            <a:off x="340725" y="1495200"/>
            <a:ext cx="3846000" cy="3199800"/>
          </a:xfrm>
          <a:prstGeom prst="roundRect">
            <a:avLst>
              <a:gd name="adj" fmla="val 2353"/>
            </a:avLst>
          </a:prstGeom>
          <a:solidFill>
            <a:srgbClr val="FFFFFF"/>
          </a:solidFill>
          <a:ln>
            <a:noFill/>
          </a:ln>
          <a:effectLst>
            <a:outerShdw blurRad="94693" dist="23673" dir="54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113625" tIns="56800" rIns="113625" bIns="5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37"/>
              <a:buFont typeface="Calibri"/>
              <a:buNone/>
            </a:pPr>
            <a:endParaRPr sz="223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2"/>
          <p:cNvSpPr/>
          <p:nvPr/>
        </p:nvSpPr>
        <p:spPr>
          <a:xfrm>
            <a:off x="601130" y="1739921"/>
            <a:ext cx="5084700" cy="2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67F"/>
              </a:buClr>
              <a:buSzPts val="1305"/>
              <a:buFont typeface="Arial"/>
              <a:buNone/>
            </a:pPr>
            <a:r>
              <a:rPr lang="en-US" sz="1304" b="1" i="0" u="none" strike="noStrike" cap="none">
                <a:solidFill>
                  <a:srgbClr val="00467F"/>
                </a:solidFill>
                <a:latin typeface="Arial"/>
                <a:ea typeface="Arial"/>
                <a:cs typeface="Arial"/>
                <a:sym typeface="Arial"/>
              </a:rPr>
              <a:t>The Formula</a:t>
            </a:r>
            <a:endParaRPr sz="130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601130" y="2161230"/>
            <a:ext cx="5084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B7D28"/>
              </a:buClr>
              <a:buSzPts val="1118"/>
              <a:buFont typeface="Arial"/>
              <a:buNone/>
            </a:pPr>
            <a:r>
              <a:rPr lang="en-US" sz="1118" b="1" i="0" u="none" strike="noStrike" cap="none">
                <a:solidFill>
                  <a:srgbClr val="EB7D28"/>
                </a:solidFill>
              </a:rPr>
              <a:t>1. State your name and stake</a:t>
            </a:r>
            <a:endParaRPr sz="1118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601130" y="2407394"/>
            <a:ext cx="5084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1118"/>
              <a:buFont typeface="Arial"/>
              <a:buNone/>
            </a:pPr>
            <a:r>
              <a:rPr lang="en-US" sz="1118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"I'm [name], a commercial </a:t>
            </a:r>
            <a:r>
              <a:rPr lang="en-US" sz="1118">
                <a:solidFill>
                  <a:srgbClr val="545861"/>
                </a:solidFill>
              </a:rPr>
              <a:t>fisherman</a:t>
            </a:r>
            <a:r>
              <a:rPr lang="en-US" sz="1118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 out of [location]."</a:t>
            </a:r>
            <a:endParaRPr sz="11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601130" y="2771924"/>
            <a:ext cx="5084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B7D28"/>
              </a:buClr>
              <a:buSzPts val="1118"/>
              <a:buFont typeface="Arial"/>
              <a:buNone/>
            </a:pPr>
            <a:r>
              <a:rPr lang="en-US" sz="1118" b="1" i="0" u="none" strike="noStrike" cap="none">
                <a:solidFill>
                  <a:srgbClr val="EB7D28"/>
                </a:solidFill>
                <a:latin typeface="Arial"/>
                <a:ea typeface="Arial"/>
                <a:cs typeface="Arial"/>
                <a:sym typeface="Arial"/>
              </a:rPr>
              <a:t>2. State your one point</a:t>
            </a:r>
            <a:endParaRPr sz="11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2"/>
          <p:cNvSpPr/>
          <p:nvPr/>
        </p:nvSpPr>
        <p:spPr>
          <a:xfrm>
            <a:off x="601130" y="3018089"/>
            <a:ext cx="5084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1118"/>
              <a:buFont typeface="Arial"/>
              <a:buNone/>
            </a:pPr>
            <a:r>
              <a:rPr lang="en-US" sz="1118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What's the ONE thing you want them to remember?</a:t>
            </a:r>
            <a:endParaRPr sz="11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2"/>
          <p:cNvSpPr/>
          <p:nvPr/>
        </p:nvSpPr>
        <p:spPr>
          <a:xfrm>
            <a:off x="601130" y="3382618"/>
            <a:ext cx="5084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B7D28"/>
              </a:buClr>
              <a:buSzPts val="1118"/>
              <a:buFont typeface="Arial"/>
              <a:buNone/>
            </a:pPr>
            <a:r>
              <a:rPr lang="en-US" sz="1118" b="1" i="0" u="none" strike="noStrike" cap="none">
                <a:solidFill>
                  <a:srgbClr val="EB7D28"/>
                </a:solidFill>
                <a:latin typeface="Arial"/>
                <a:ea typeface="Arial"/>
                <a:cs typeface="Arial"/>
                <a:sym typeface="Arial"/>
              </a:rPr>
              <a:t>3. Back it up</a:t>
            </a:r>
            <a:endParaRPr sz="11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2"/>
          <p:cNvSpPr/>
          <p:nvPr/>
        </p:nvSpPr>
        <p:spPr>
          <a:xfrm>
            <a:off x="601130" y="3628782"/>
            <a:ext cx="5084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1118"/>
              <a:buFont typeface="Arial"/>
              <a:buNone/>
            </a:pPr>
            <a:r>
              <a:rPr lang="en-US" sz="1118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One specific example</a:t>
            </a:r>
            <a:endParaRPr sz="11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2"/>
          <p:cNvSpPr/>
          <p:nvPr/>
        </p:nvSpPr>
        <p:spPr>
          <a:xfrm>
            <a:off x="601130" y="3993312"/>
            <a:ext cx="5084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EB7D28"/>
              </a:buClr>
              <a:buSzPts val="1118"/>
              <a:buFont typeface="Arial"/>
              <a:buNone/>
            </a:pPr>
            <a:r>
              <a:rPr lang="en-US" sz="1118" b="1" i="0" u="none" strike="noStrike" cap="none">
                <a:solidFill>
                  <a:srgbClr val="EB7D28"/>
                </a:solidFill>
                <a:latin typeface="Arial"/>
                <a:ea typeface="Arial"/>
                <a:cs typeface="Arial"/>
                <a:sym typeface="Arial"/>
              </a:rPr>
              <a:t>4. Make the ask</a:t>
            </a:r>
            <a:endParaRPr sz="11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2"/>
          <p:cNvSpPr/>
          <p:nvPr/>
        </p:nvSpPr>
        <p:spPr>
          <a:xfrm>
            <a:off x="601130" y="4239476"/>
            <a:ext cx="50847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45861"/>
              </a:buClr>
              <a:buSzPts val="1118"/>
              <a:buFont typeface="Arial"/>
              <a:buNone/>
            </a:pPr>
            <a:r>
              <a:rPr lang="en-US" sz="1118" b="0" i="0" u="none" strike="noStrike" cap="none">
                <a:solidFill>
                  <a:srgbClr val="545861"/>
                </a:solidFill>
                <a:latin typeface="Arial"/>
                <a:ea typeface="Arial"/>
                <a:cs typeface="Arial"/>
                <a:sym typeface="Arial"/>
              </a:rPr>
              <a:t>What do you want them to do? Be specific.</a:t>
            </a:r>
            <a:endParaRPr sz="11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2"/>
          <p:cNvSpPr/>
          <p:nvPr/>
        </p:nvSpPr>
        <p:spPr>
          <a:xfrm>
            <a:off x="4484876" y="1495150"/>
            <a:ext cx="4292100" cy="1519800"/>
          </a:xfrm>
          <a:prstGeom prst="roundRect">
            <a:avLst>
              <a:gd name="adj" fmla="val 5629"/>
            </a:avLst>
          </a:prstGeom>
          <a:solidFill>
            <a:srgbClr val="2A7C4F"/>
          </a:solidFill>
          <a:ln>
            <a:noFill/>
          </a:ln>
        </p:spPr>
        <p:txBody>
          <a:bodyPr spcFirstLastPara="1" wrap="square" lIns="128325" tIns="64150" rIns="128325" bIns="64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6"/>
              <a:buFont typeface="Calibri"/>
              <a:buNone/>
            </a:pPr>
            <a:endParaRPr sz="252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4667573" y="1709030"/>
            <a:ext cx="40053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63"/>
              <a:buFont typeface="Arial"/>
              <a:buNone/>
            </a:pPr>
            <a:r>
              <a:rPr lang="en-US" sz="126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Works</a:t>
            </a:r>
            <a:endParaRPr sz="126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2"/>
          <p:cNvSpPr/>
          <p:nvPr/>
        </p:nvSpPr>
        <p:spPr>
          <a:xfrm>
            <a:off x="4667573" y="2013768"/>
            <a:ext cx="39267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25" tIns="0" rIns="0" bIns="0" anchor="t" anchorCtr="0">
            <a:noAutofit/>
          </a:bodyPr>
          <a:lstStyle/>
          <a:p>
            <a:pPr marL="106940" marR="0" lvl="0" indent="-106940" algn="l" rtl="0">
              <a:lnSpc>
                <a:spcPct val="13006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Arial"/>
              <a:buChar char="•"/>
            </a:pPr>
            <a:r>
              <a:rPr lang="en-US" sz="115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information regulators don't have</a:t>
            </a:r>
            <a:endParaRPr sz="115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6940" marR="0" lvl="0" indent="-106940" algn="l" rtl="0">
              <a:lnSpc>
                <a:spcPct val="130060"/>
              </a:lnSpc>
              <a:spcBef>
                <a:spcPts val="421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Arial"/>
              <a:buChar char="•"/>
            </a:pPr>
            <a:r>
              <a:rPr lang="en-US" sz="115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Explain how it affects you specifically</a:t>
            </a:r>
            <a:endParaRPr sz="115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6940" marR="0" lvl="0" indent="-106940" algn="l" rtl="0">
              <a:lnSpc>
                <a:spcPct val="130060"/>
              </a:lnSpc>
              <a:spcBef>
                <a:spcPts val="421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Arial"/>
              <a:buChar char="•"/>
            </a:pPr>
            <a:r>
              <a:rPr lang="en-US" sz="115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Stay calm and professional</a:t>
            </a:r>
            <a:endParaRPr sz="115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2"/>
          <p:cNvSpPr/>
          <p:nvPr/>
        </p:nvSpPr>
        <p:spPr>
          <a:xfrm>
            <a:off x="4484876" y="3175281"/>
            <a:ext cx="4292100" cy="1519800"/>
          </a:xfrm>
          <a:prstGeom prst="roundRect">
            <a:avLst>
              <a:gd name="adj" fmla="val 5629"/>
            </a:avLst>
          </a:prstGeom>
          <a:solidFill>
            <a:srgbClr val="B84A4A"/>
          </a:solidFill>
          <a:ln>
            <a:noFill/>
          </a:ln>
        </p:spPr>
        <p:txBody>
          <a:bodyPr spcFirstLastPara="1" wrap="square" lIns="128325" tIns="64150" rIns="128325" bIns="64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6"/>
              <a:buFont typeface="Calibri"/>
              <a:buNone/>
            </a:pPr>
            <a:endParaRPr sz="252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4667573" y="3389161"/>
            <a:ext cx="40053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63"/>
              <a:buFont typeface="Arial"/>
              <a:buNone/>
            </a:pPr>
            <a:r>
              <a:rPr lang="en-US" sz="1263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Doesn't</a:t>
            </a:r>
            <a:endParaRPr sz="1263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>
            <a:off x="4667573" y="3693898"/>
            <a:ext cx="39267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25" tIns="0" rIns="0" bIns="0" anchor="t" anchorCtr="0">
            <a:noAutofit/>
          </a:bodyPr>
          <a:lstStyle/>
          <a:p>
            <a:pPr marL="106940" marR="0" lvl="0" indent="-106940" algn="l" rtl="0">
              <a:lnSpc>
                <a:spcPct val="13006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Arial"/>
              <a:buChar char="•"/>
            </a:pPr>
            <a:r>
              <a:rPr lang="en-US" sz="1157">
                <a:solidFill>
                  <a:srgbClr val="FFFFFF"/>
                </a:solidFill>
              </a:rPr>
              <a:t>P</a:t>
            </a:r>
            <a:r>
              <a:rPr lang="en-US" sz="115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ersonal attacks</a:t>
            </a:r>
            <a:endParaRPr sz="115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6940" marR="0" lvl="0" indent="-106940" algn="l" rtl="0">
              <a:lnSpc>
                <a:spcPct val="130060"/>
              </a:lnSpc>
              <a:spcBef>
                <a:spcPts val="421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Arial"/>
              <a:buChar char="•"/>
            </a:pPr>
            <a:r>
              <a:rPr lang="en-US" sz="115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Rambling without a clear point</a:t>
            </a:r>
            <a:endParaRPr sz="115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6940" marR="0" lvl="0" indent="-106940" algn="l" rtl="0">
              <a:lnSpc>
                <a:spcPct val="130060"/>
              </a:lnSpc>
              <a:spcBef>
                <a:spcPts val="421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Arial"/>
              <a:buChar char="•"/>
            </a:pPr>
            <a:r>
              <a:rPr lang="en-US" sz="115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Reading your whole life story</a:t>
            </a:r>
            <a:endParaRPr sz="115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On-screen Show (16:9)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Joe Caterine</dc:creator>
  <cp:lastModifiedBy>Shelby B. White</cp:lastModifiedBy>
  <cp:revision>1</cp:revision>
  <dcterms:created xsi:type="dcterms:W3CDTF">2026-01-07T21:01:58Z</dcterms:created>
  <dcterms:modified xsi:type="dcterms:W3CDTF">2026-02-09T16:30:56Z</dcterms:modified>
</cp:coreProperties>
</file>