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74845"/>
  </p:normalViewPr>
  <p:slideViewPr>
    <p:cSldViewPr snapToGrid="0" snapToObjects="1">
      <p:cViewPr varScale="1">
        <p:scale>
          <a:sx n="63" d="100"/>
          <a:sy n="63" d="100"/>
        </p:scale>
        <p:origin x="-21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5E5FC-529F-D54F-967E-DBB9D14981BE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8D0C1-48E0-8047-8E73-23BF5E00B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47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8D0C1-48E0-8047-8E73-23BF5E00B2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Crab Diagram</a:t>
            </a:r>
            <a:r>
              <a:rPr lang="en-US" baseline="0" dirty="0" smtClean="0"/>
              <a:t> Source: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Dana Point Fish Company</a:t>
            </a:r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www.danapointfishcompany.com</a:t>
            </a:r>
            <a:r>
              <a:rPr lang="en-US" dirty="0" smtClean="0"/>
              <a:t>/female-</a:t>
            </a:r>
            <a:r>
              <a:rPr lang="en-US" dirty="0" err="1" smtClean="0"/>
              <a:t>atlantic</a:t>
            </a:r>
            <a:r>
              <a:rPr lang="en-US" dirty="0" smtClean="0"/>
              <a:t>-blue-crab-anatomy-</a:t>
            </a:r>
            <a:r>
              <a:rPr lang="en-US" dirty="0" err="1" smtClean="0"/>
              <a:t>callinectes</a:t>
            </a:r>
            <a:r>
              <a:rPr lang="en-US" dirty="0" smtClean="0"/>
              <a:t>-</a:t>
            </a:r>
            <a:r>
              <a:rPr lang="en-US" dirty="0" err="1" smtClean="0"/>
              <a:t>sapidus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8D0C1-48E0-8047-8E73-23BF5E00B2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84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Photo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Credits –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 Blue Crab: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NOAA Photo Library, line0806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Photographer: Mary Hollinger, NODC Biologist, NOAA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 July 25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1999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www.flickr.com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/photos/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noaaphotolib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/5114130763/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 Blue Crab</a:t>
            </a:r>
            <a:endParaRPr lang="en-US" dirty="0" smtClean="0">
              <a:effectLst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NOAA Photo Library, line2243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Photographer: Mary Hollinger, NODC Biologist, NOAA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 June 17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2001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www.flickr.com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/photos/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noaaphotolib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/5114129843/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Washington Monument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 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Iliff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License: CC-BY-SA 3.0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Washington_Monument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#/media/File:Washington_Monument_Dusk_Jan_2006.jpg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Capitol Building</a:t>
            </a:r>
            <a:endParaRPr lang="en-US" dirty="0" smtClean="0">
              <a:effectLst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 Martin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Falbisoner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License: CC BY-SA 3.0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United_States_Capitol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#/media/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File:US_Capitol_west_side.JPG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8D0C1-48E0-8047-8E73-23BF5E00B2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43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Cycle Diagram: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Smithsonian Environmental Research Center (SERC)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ecosystems.serc.si.edu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/top-predator/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Seagrass</a:t>
            </a:r>
            <a:r>
              <a:rPr lang="en-US" dirty="0" smtClean="0">
                <a:effectLst/>
              </a:rPr>
              <a:t>: Paul Richardson (VIMS Scientist), May</a:t>
            </a:r>
            <a:r>
              <a:rPr lang="en-US" baseline="0" dirty="0" smtClean="0">
                <a:effectLst/>
              </a:rPr>
              <a:t>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ffectLst/>
              </a:rPr>
              <a:t>Molting Blue Crab – Smithsonian Environmental Research Center (http://</a:t>
            </a:r>
            <a:r>
              <a:rPr lang="en-US" baseline="0" dirty="0" err="1" smtClean="0">
                <a:effectLst/>
              </a:rPr>
              <a:t>www.serc.si.edu</a:t>
            </a:r>
            <a:r>
              <a:rPr lang="en-US" baseline="0" dirty="0" smtClean="0">
                <a:effectLst/>
              </a:rPr>
              <a:t>/education/resources/</a:t>
            </a:r>
            <a:r>
              <a:rPr lang="en-US" baseline="0" dirty="0" err="1" smtClean="0">
                <a:effectLst/>
              </a:rPr>
              <a:t>bluecrab</a:t>
            </a:r>
            <a:r>
              <a:rPr lang="en-US" baseline="0" dirty="0" smtClean="0">
                <a:effectLst/>
              </a:rPr>
              <a:t>/images/Mo_2_jpg.jpg)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8D0C1-48E0-8047-8E73-23BF5E00B2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25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Bay</a:t>
            </a:r>
            <a:r>
              <a:rPr lang="en-US" baseline="0" dirty="0" smtClean="0"/>
              <a:t> Food Web Diagram: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www.bayjournal.com</a:t>
            </a:r>
            <a:r>
              <a:rPr lang="en-US" dirty="0" smtClean="0"/>
              <a:t>/article/</a:t>
            </a:r>
            <a:r>
              <a:rPr lang="en-US" dirty="0" err="1" smtClean="0"/>
              <a:t>new_fisheries_plans_would_put_emphasis_on_ecosystems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Deadrise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ideastations.org</a:t>
            </a:r>
            <a:r>
              <a:rPr lang="en-US" dirty="0" smtClean="0"/>
              <a:t>/radio/news/blue-crab-harvest-be-tied-gender</a:t>
            </a:r>
          </a:p>
          <a:p>
            <a:endParaRPr lang="en-US" dirty="0" smtClean="0"/>
          </a:p>
          <a:p>
            <a:r>
              <a:rPr lang="en-US" dirty="0" smtClean="0"/>
              <a:t>Harvester: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Brad Nettles, Post and Courier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http://</a:t>
            </a:r>
            <a:r>
              <a:rPr lang="en-US" baseline="0" dirty="0" err="1" smtClean="0"/>
              <a:t>www.postandcourier.com</a:t>
            </a:r>
            <a:r>
              <a:rPr lang="en-US" baseline="0" dirty="0" smtClean="0"/>
              <a:t>/article/20140627/PC16/140629426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8D0C1-48E0-8047-8E73-23BF5E00B2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03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8D0C1-48E0-8047-8E73-23BF5E00B2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18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92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81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27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70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03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56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7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7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78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07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E02F-525F-4348-94B1-2254D450A7AA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A7F5-B2D0-7B45-80CD-C6D0B6C15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7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62252"/>
            <a:ext cx="6858000" cy="1519797"/>
          </a:xfrm>
        </p:spPr>
        <p:txBody>
          <a:bodyPr/>
          <a:lstStyle/>
          <a:p>
            <a:r>
              <a:rPr lang="en-US" dirty="0" smtClean="0"/>
              <a:t>Counting Blue Crabs in the Chesapeake Bay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373" y="4327359"/>
            <a:ext cx="2920081" cy="2190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87" y="2134315"/>
            <a:ext cx="5401056" cy="432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373" y="2087423"/>
            <a:ext cx="2921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6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Blue Crab Anatomy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608" y="954454"/>
            <a:ext cx="6559296" cy="55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7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355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Blue Crab Identification</a:t>
            </a:r>
            <a:endParaRPr lang="en-US" dirty="0"/>
          </a:p>
        </p:txBody>
      </p:sp>
      <p:pic>
        <p:nvPicPr>
          <p:cNvPr id="4" name="Picture 3" descr="../../../../Desktop/Line0806_-_Flickr_-_NOAA_Photo_Librar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699" y="1267590"/>
            <a:ext cx="3581194" cy="231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../../../../Downloads/Line2243_-_Flickr_-_NOAA_Photo_Librar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699" y="3933413"/>
            <a:ext cx="3581194" cy="274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upload.wikimedia.org/wikipedia/commons/c/c1/Washington_Monument_Dusk_Jan_2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488" y="1775155"/>
            <a:ext cx="1452409" cy="169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upload.wikimedia.org/wikipedia/commons/4/4f/US_Capitol_west_sid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65" y="4880860"/>
            <a:ext cx="2340370" cy="1210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33208" y="2194598"/>
            <a:ext cx="181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Mature 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488" y="4842808"/>
            <a:ext cx="209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Mature Female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300" y="1360529"/>
            <a:ext cx="2884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“Washington Monument”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1036" y="4442698"/>
            <a:ext cx="202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“Capitol Building”</a:t>
            </a:r>
            <a:endParaRPr lang="en-US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591098" y="2246113"/>
            <a:ext cx="814646" cy="8165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40726" y="5188098"/>
            <a:ext cx="980903" cy="969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2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66" y="-11722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Blue Crab Life Cycle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41" y="967581"/>
            <a:ext cx="4442907" cy="5709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652158" y="5774702"/>
            <a:ext cx="3165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Zooea</a:t>
            </a:r>
            <a:r>
              <a:rPr lang="en-US" dirty="0" smtClean="0"/>
              <a:t> – larvae that spend several months drifting with the currents at sea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1220" y="3405438"/>
            <a:ext cx="3552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Megalopae</a:t>
            </a:r>
            <a:r>
              <a:rPr lang="en-US" sz="1600" dirty="0" smtClean="0"/>
              <a:t> – another larval form that reenters the Bay and settles to the bottom in “nursery” habitats, like </a:t>
            </a:r>
            <a:r>
              <a:rPr lang="en-US" sz="1600" dirty="0" err="1" smtClean="0"/>
              <a:t>seagrass</a:t>
            </a:r>
            <a:r>
              <a:rPr lang="en-US" sz="1600" dirty="0" smtClean="0"/>
              <a:t> beds: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74448" y="6118074"/>
            <a:ext cx="1221970" cy="345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 flipV="1">
            <a:off x="4091729" y="3944047"/>
            <a:ext cx="1499491" cy="203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4916" y="4237225"/>
            <a:ext cx="1937658" cy="1453244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3043503" y="1851766"/>
            <a:ext cx="2365200" cy="2715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42171" y="1007353"/>
            <a:ext cx="3552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the juvenile crabs grow larger, they repeatedly shed their exoskeleton, called “molting”: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0727" y="1867398"/>
            <a:ext cx="1870139" cy="1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Blue Crabs in </a:t>
            </a:r>
            <a:r>
              <a:rPr lang="en-US" smtClean="0"/>
              <a:t>the Bay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244" y="1084812"/>
            <a:ext cx="4261756" cy="3314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944" y="1084812"/>
            <a:ext cx="4078256" cy="3059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7878" y="4330946"/>
            <a:ext cx="3743416" cy="2409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499" y="4480932"/>
            <a:ext cx="3013116" cy="22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5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63261"/>
            <a:ext cx="7886700" cy="937846"/>
          </a:xfrm>
        </p:spPr>
        <p:txBody>
          <a:bodyPr/>
          <a:lstStyle/>
          <a:p>
            <a:pPr algn="ctr"/>
            <a:r>
              <a:rPr lang="en-US" smtClean="0"/>
              <a:t>Videos &amp; Activity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4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208</Words>
  <Application>Microsoft Office PowerPoint</Application>
  <PresentationFormat>On-screen Show (4:3)</PresentationFormat>
  <Paragraphs>65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Counting Blue Crabs in the Chesapeake Bay</vt:lpstr>
      <vt:lpstr>Blue Crab Anatomy</vt:lpstr>
      <vt:lpstr>Blue Crab Identification</vt:lpstr>
      <vt:lpstr>Blue Crab Life Cycle</vt:lpstr>
      <vt:lpstr>Blue Crabs in the Bay</vt:lpstr>
      <vt:lpstr>Videos &amp;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ayers</cp:lastModifiedBy>
  <cp:revision>15</cp:revision>
  <dcterms:created xsi:type="dcterms:W3CDTF">2016-07-01T02:30:10Z</dcterms:created>
  <dcterms:modified xsi:type="dcterms:W3CDTF">2017-08-29T18:03:56Z</dcterms:modified>
</cp:coreProperties>
</file>