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3" r:id="rId3"/>
    <p:sldId id="257" r:id="rId4"/>
    <p:sldId id="258" r:id="rId5"/>
    <p:sldId id="259" r:id="rId6"/>
    <p:sldId id="272" r:id="rId7"/>
    <p:sldId id="275" r:id="rId8"/>
    <p:sldId id="261" r:id="rId9"/>
    <p:sldId id="276" r:id="rId10"/>
    <p:sldId id="268" r:id="rId11"/>
    <p:sldId id="260" r:id="rId12"/>
    <p:sldId id="262" r:id="rId13"/>
    <p:sldId id="263" r:id="rId14"/>
    <p:sldId id="265" r:id="rId15"/>
    <p:sldId id="274" r:id="rId16"/>
    <p:sldId id="266" r:id="rId17"/>
    <p:sldId id="267"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7" autoAdjust="0"/>
  </p:normalViewPr>
  <p:slideViewPr>
    <p:cSldViewPr>
      <p:cViewPr varScale="1">
        <p:scale>
          <a:sx n="91" d="100"/>
          <a:sy n="91" d="100"/>
        </p:scale>
        <p:origin x="-11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BFEBD-A196-4F5D-8418-C39A4C122209}" type="datetimeFigureOut">
              <a:rPr lang="en-US" smtClean="0"/>
              <a:t>10/5/2017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52FCF-6C79-4925-A901-28A22EDF574B}" type="slidenum">
              <a:rPr lang="en-US" smtClean="0"/>
              <a:t>‹#›</a:t>
            </a:fld>
            <a:endParaRPr lang="en-US"/>
          </a:p>
        </p:txBody>
      </p:sp>
    </p:spTree>
    <p:extLst>
      <p:ext uri="{BB962C8B-B14F-4D97-AF65-F5344CB8AC3E}">
        <p14:creationId xmlns:p14="http://schemas.microsoft.com/office/powerpoint/2010/main" val="53568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introduce that this is about my research and we are going to act like scientists and collect the cores</a:t>
            </a:r>
            <a:r>
              <a:rPr lang="en-US" baseline="0" dirty="0"/>
              <a:t> and analyze the data.  But first we need to learn a bit of background information.</a:t>
            </a:r>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1</a:t>
            </a:fld>
            <a:endParaRPr lang="en-US"/>
          </a:p>
        </p:txBody>
      </p:sp>
    </p:spTree>
    <p:extLst>
      <p:ext uri="{BB962C8B-B14F-4D97-AF65-F5344CB8AC3E}">
        <p14:creationId xmlns:p14="http://schemas.microsoft.com/office/powerpoint/2010/main" val="213682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Does the earthquake make its own sediments?  Where did those come from? (they are the same sediments that glacier and river put in, but they have been reworked!</a:t>
            </a:r>
          </a:p>
          <a:p>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16</a:t>
            </a:fld>
            <a:endParaRPr lang="en-US"/>
          </a:p>
        </p:txBody>
      </p:sp>
    </p:spTree>
    <p:extLst>
      <p:ext uri="{BB962C8B-B14F-4D97-AF65-F5344CB8AC3E}">
        <p14:creationId xmlns:p14="http://schemas.microsoft.com/office/powerpoint/2010/main" val="65081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the original</a:t>
            </a:r>
            <a:r>
              <a:rPr lang="en-US" baseline="0" dirty="0"/>
              <a:t> lesson plan writer and her colleagues coring the Prince </a:t>
            </a:r>
            <a:r>
              <a:rPr lang="en-US" baseline="0"/>
              <a:t>William Sound!</a:t>
            </a:r>
            <a:endParaRPr lang="en-US"/>
          </a:p>
        </p:txBody>
      </p:sp>
      <p:sp>
        <p:nvSpPr>
          <p:cNvPr id="4" name="Slide Number Placeholder 3"/>
          <p:cNvSpPr>
            <a:spLocks noGrp="1"/>
          </p:cNvSpPr>
          <p:nvPr>
            <p:ph type="sldNum" sz="quarter" idx="10"/>
          </p:nvPr>
        </p:nvSpPr>
        <p:spPr/>
        <p:txBody>
          <a:bodyPr/>
          <a:lstStyle/>
          <a:p>
            <a:fld id="{DEA52FCF-6C79-4925-A901-28A22EDF574B}" type="slidenum">
              <a:rPr lang="en-US" smtClean="0"/>
              <a:t>18</a:t>
            </a:fld>
            <a:endParaRPr lang="en-US"/>
          </a:p>
        </p:txBody>
      </p:sp>
    </p:spTree>
    <p:extLst>
      <p:ext uri="{BB962C8B-B14F-4D97-AF65-F5344CB8AC3E}">
        <p14:creationId xmlns:p14="http://schemas.microsoft.com/office/powerpoint/2010/main" val="107517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some samples of sand, gravel and mud</a:t>
            </a:r>
            <a:r>
              <a:rPr lang="en-US" baseline="0" dirty="0"/>
              <a:t> around.  Have them put them in grain size order</a:t>
            </a:r>
          </a:p>
          <a:p>
            <a:endParaRPr lang="en-US" baseline="0" dirty="0"/>
          </a:p>
          <a:p>
            <a:r>
              <a:rPr lang="en-US" baseline="0" dirty="0"/>
              <a:t>Why do you think sediments have different minerals?  How can you tell these two sand are made of different minerals?</a:t>
            </a:r>
          </a:p>
          <a:p>
            <a:endParaRPr lang="en-US" baseline="0" dirty="0"/>
          </a:p>
          <a:p>
            <a:r>
              <a:rPr lang="en-US" baseline="0" dirty="0"/>
              <a:t>Try to get the kids to understand that sediments eroded from different rocks will be distinct.</a:t>
            </a:r>
          </a:p>
        </p:txBody>
      </p:sp>
      <p:sp>
        <p:nvSpPr>
          <p:cNvPr id="4" name="Slide Number Placeholder 3"/>
          <p:cNvSpPr>
            <a:spLocks noGrp="1"/>
          </p:cNvSpPr>
          <p:nvPr>
            <p:ph type="sldNum" sz="quarter" idx="10"/>
          </p:nvPr>
        </p:nvSpPr>
        <p:spPr/>
        <p:txBody>
          <a:bodyPr/>
          <a:lstStyle/>
          <a:p>
            <a:fld id="{DEA52FCF-6C79-4925-A901-28A22EDF574B}" type="slidenum">
              <a:rPr lang="en-US" smtClean="0"/>
              <a:t>3</a:t>
            </a:fld>
            <a:endParaRPr lang="en-US"/>
          </a:p>
        </p:txBody>
      </p:sp>
    </p:spTree>
    <p:extLst>
      <p:ext uri="{BB962C8B-B14F-4D97-AF65-F5344CB8AC3E}">
        <p14:creationId xmlns:p14="http://schemas.microsoft.com/office/powerpoint/2010/main" val="323976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what river sediments look like</a:t>
            </a:r>
          </a:p>
          <a:p>
            <a:endParaRPr lang="en-US" dirty="0"/>
          </a:p>
          <a:p>
            <a:r>
              <a:rPr lang="en-US" dirty="0"/>
              <a:t>Ask them</a:t>
            </a:r>
            <a:r>
              <a:rPr lang="en-US" baseline="0" dirty="0"/>
              <a:t> if rivers in mountainous look like coastal plane rivers?</a:t>
            </a:r>
          </a:p>
          <a:p>
            <a:endParaRPr lang="en-US" baseline="0" dirty="0"/>
          </a:p>
          <a:p>
            <a:r>
              <a:rPr lang="en-US" baseline="0" dirty="0"/>
              <a:t>Where does all that ground up sediment go when it gets in the ocean?  Does it float around forever?</a:t>
            </a:r>
          </a:p>
        </p:txBody>
      </p:sp>
      <p:sp>
        <p:nvSpPr>
          <p:cNvPr id="4" name="Slide Number Placeholder 3"/>
          <p:cNvSpPr>
            <a:spLocks noGrp="1"/>
          </p:cNvSpPr>
          <p:nvPr>
            <p:ph type="sldNum" sz="quarter" idx="10"/>
          </p:nvPr>
        </p:nvSpPr>
        <p:spPr/>
        <p:txBody>
          <a:bodyPr/>
          <a:lstStyle/>
          <a:p>
            <a:fld id="{DEA52FCF-6C79-4925-A901-28A22EDF574B}" type="slidenum">
              <a:rPr lang="en-US" smtClean="0"/>
              <a:t>4</a:t>
            </a:fld>
            <a:endParaRPr lang="en-US"/>
          </a:p>
        </p:txBody>
      </p:sp>
    </p:spTree>
    <p:extLst>
      <p:ext uri="{BB962C8B-B14F-4D97-AF65-F5344CB8AC3E}">
        <p14:creationId xmlns:p14="http://schemas.microsoft.com/office/powerpoint/2010/main" val="16190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glacier?  Have ever</a:t>
            </a:r>
            <a:r>
              <a:rPr lang="en-US" baseline="0" dirty="0"/>
              <a:t> seen one?  DO we have them around here?  DID we ever have them around here?</a:t>
            </a:r>
          </a:p>
          <a:p>
            <a:endParaRPr lang="en-US" baseline="0" dirty="0"/>
          </a:p>
          <a:p>
            <a:r>
              <a:rPr lang="en-US" baseline="0" dirty="0"/>
              <a:t>Sandpaper activity grinding like a glacier.  Maybe have a kid rub a piece of sandpaper against a rock to act like a glacier!</a:t>
            </a:r>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5</a:t>
            </a:fld>
            <a:endParaRPr lang="en-US"/>
          </a:p>
        </p:txBody>
      </p:sp>
    </p:spTree>
    <p:extLst>
      <p:ext uri="{BB962C8B-B14F-4D97-AF65-F5344CB8AC3E}">
        <p14:creationId xmlns:p14="http://schemas.microsoft.com/office/powerpoint/2010/main" val="425434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if they have a guess how those</a:t>
            </a:r>
            <a:r>
              <a:rPr lang="en-US" baseline="0" dirty="0"/>
              <a:t> frozen rocks get to the sea?</a:t>
            </a:r>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6</a:t>
            </a:fld>
            <a:endParaRPr lang="en-US"/>
          </a:p>
        </p:txBody>
      </p:sp>
    </p:spTree>
    <p:extLst>
      <p:ext uri="{BB962C8B-B14F-4D97-AF65-F5344CB8AC3E}">
        <p14:creationId xmlns:p14="http://schemas.microsoft.com/office/powerpoint/2010/main" val="85099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10</a:t>
            </a:fld>
            <a:endParaRPr lang="en-US"/>
          </a:p>
        </p:txBody>
      </p:sp>
    </p:spTree>
    <p:extLst>
      <p:ext uri="{BB962C8B-B14F-4D97-AF65-F5344CB8AC3E}">
        <p14:creationId xmlns:p14="http://schemas.microsoft.com/office/powerpoint/2010/main" val="33288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think a hurricane affects how the layers</a:t>
            </a:r>
            <a:r>
              <a:rPr lang="en-US" baseline="0" dirty="0"/>
              <a:t> look?</a:t>
            </a:r>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11</a:t>
            </a:fld>
            <a:endParaRPr lang="en-US"/>
          </a:p>
        </p:txBody>
      </p:sp>
    </p:spTree>
    <p:extLst>
      <p:ext uri="{BB962C8B-B14F-4D97-AF65-F5344CB8AC3E}">
        <p14:creationId xmlns:p14="http://schemas.microsoft.com/office/powerpoint/2010/main" val="312259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think these sediment plumes affect</a:t>
            </a:r>
            <a:r>
              <a:rPr lang="en-US" baseline="0" dirty="0"/>
              <a:t> life in the copper river delta  and the Sound?</a:t>
            </a:r>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13</a:t>
            </a:fld>
            <a:endParaRPr lang="en-US"/>
          </a:p>
        </p:txBody>
      </p:sp>
    </p:spTree>
    <p:extLst>
      <p:ext uri="{BB962C8B-B14F-4D97-AF65-F5344CB8AC3E}">
        <p14:creationId xmlns:p14="http://schemas.microsoft.com/office/powerpoint/2010/main" val="251043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pictures are from the 1964 earthquake.  At magnitude 9.3,</a:t>
            </a:r>
            <a:r>
              <a:rPr lang="en-US" baseline="0" dirty="0"/>
              <a:t> it is the 2</a:t>
            </a:r>
            <a:r>
              <a:rPr lang="en-US" baseline="30000" dirty="0"/>
              <a:t>nd</a:t>
            </a:r>
            <a:r>
              <a:rPr lang="en-US" baseline="0" dirty="0"/>
              <a:t> worst earthquake on record in the whole world!  The picture of a core on the right is a real scientific core that was taken in the prince </a:t>
            </a:r>
            <a:r>
              <a:rPr lang="en-US" baseline="0" dirty="0" err="1"/>
              <a:t>william</a:t>
            </a:r>
            <a:r>
              <a:rPr lang="en-US" baseline="0" dirty="0"/>
              <a:t> sound.  Of the two clearly visible turbidites, there is a deposit from the 1964 earthquake!</a:t>
            </a:r>
            <a:endParaRPr lang="en-US" dirty="0"/>
          </a:p>
        </p:txBody>
      </p:sp>
      <p:sp>
        <p:nvSpPr>
          <p:cNvPr id="4" name="Slide Number Placeholder 3"/>
          <p:cNvSpPr>
            <a:spLocks noGrp="1"/>
          </p:cNvSpPr>
          <p:nvPr>
            <p:ph type="sldNum" sz="quarter" idx="10"/>
          </p:nvPr>
        </p:nvSpPr>
        <p:spPr/>
        <p:txBody>
          <a:bodyPr/>
          <a:lstStyle/>
          <a:p>
            <a:fld id="{DEA52FCF-6C79-4925-A901-28A22EDF574B}" type="slidenum">
              <a:rPr lang="en-US" smtClean="0"/>
              <a:t>14</a:t>
            </a:fld>
            <a:endParaRPr lang="en-US"/>
          </a:p>
        </p:txBody>
      </p:sp>
    </p:spTree>
    <p:extLst>
      <p:ext uri="{BB962C8B-B14F-4D97-AF65-F5344CB8AC3E}">
        <p14:creationId xmlns:p14="http://schemas.microsoft.com/office/powerpoint/2010/main" val="419294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FFC1251-4311-4D69-BD08-DBCD48A8CCF6}" type="datetimeFigureOut">
              <a:rPr lang="en-US" smtClean="0"/>
              <a:t>10/5/2017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35F8563-73CE-46CD-974A-1D2B397B90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FC1251-4311-4D69-BD08-DBCD48A8CCF6}"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F8563-73CE-46CD-974A-1D2B397B90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FFC1251-4311-4D69-BD08-DBCD48A8CCF6}" type="datetimeFigureOut">
              <a:rPr lang="en-US" smtClean="0"/>
              <a:t>10/5/2017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35F8563-73CE-46CD-974A-1D2B397B90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FFC1251-4311-4D69-BD08-DBCD48A8CCF6}"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5F8563-73CE-46CD-974A-1D2B397B902B}"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FFC1251-4311-4D69-BD08-DBCD48A8CCF6}" type="datetimeFigureOut">
              <a:rPr lang="en-US" smtClean="0"/>
              <a:t>10/5/2017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35F8563-73CE-46CD-974A-1D2B397B902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FFC1251-4311-4D69-BD08-DBCD48A8CCF6}" type="datetimeFigureOut">
              <a:rPr lang="en-US" smtClean="0"/>
              <a:t>10/5/2017</a:t>
            </a:fld>
            <a:endParaRPr lang="en-US"/>
          </a:p>
        </p:txBody>
      </p:sp>
      <p:sp>
        <p:nvSpPr>
          <p:cNvPr id="10" name="Slide Number Placeholder 9"/>
          <p:cNvSpPr>
            <a:spLocks noGrp="1"/>
          </p:cNvSpPr>
          <p:nvPr>
            <p:ph type="sldNum" sz="quarter" idx="16"/>
          </p:nvPr>
        </p:nvSpPr>
        <p:spPr/>
        <p:txBody>
          <a:bodyPr rtlCol="0"/>
          <a:lstStyle/>
          <a:p>
            <a:fld id="{435F8563-73CE-46CD-974A-1D2B397B902B}"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FFC1251-4311-4D69-BD08-DBCD48A8CCF6}" type="datetimeFigureOut">
              <a:rPr lang="en-US" smtClean="0"/>
              <a:t>10/5/2017</a:t>
            </a:fld>
            <a:endParaRPr lang="en-US"/>
          </a:p>
        </p:txBody>
      </p:sp>
      <p:sp>
        <p:nvSpPr>
          <p:cNvPr id="12" name="Slide Number Placeholder 11"/>
          <p:cNvSpPr>
            <a:spLocks noGrp="1"/>
          </p:cNvSpPr>
          <p:nvPr>
            <p:ph type="sldNum" sz="quarter" idx="16"/>
          </p:nvPr>
        </p:nvSpPr>
        <p:spPr/>
        <p:txBody>
          <a:bodyPr rtlCol="0"/>
          <a:lstStyle/>
          <a:p>
            <a:fld id="{435F8563-73CE-46CD-974A-1D2B397B902B}"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FFC1251-4311-4D69-BD08-DBCD48A8CCF6}"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35F8563-73CE-46CD-974A-1D2B397B90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C1251-4311-4D69-BD08-DBCD48A8CCF6}"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35F8563-73CE-46CD-974A-1D2B397B90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FFC1251-4311-4D69-BD08-DBCD48A8CCF6}"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35F8563-73CE-46CD-974A-1D2B397B902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FFC1251-4311-4D69-BD08-DBCD48A8CCF6}" type="datetimeFigureOut">
              <a:rPr lang="en-US" smtClean="0"/>
              <a:t>10/5/2017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35F8563-73CE-46CD-974A-1D2B397B902B}"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FFC1251-4311-4D69-BD08-DBCD48A8CCF6}" type="datetimeFigureOut">
              <a:rPr lang="en-US" smtClean="0"/>
              <a:t>10/5/2017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35F8563-73CE-46CD-974A-1D2B397B90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drMKt55VBQ" TargetMode="External"/><Relationship Id="rId2" Type="http://schemas.openxmlformats.org/officeDocument/2006/relationships/hyperlink" Target="https://www.youtube.com/watch?v=jvl-4IWjHX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Arranque_glaciar-en.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youtube.com/watch?v=fJII-u-41Lg"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JII-u-41Lg&amp;t=18s" TargetMode="External"/><Relationship Id="rId2" Type="http://schemas.openxmlformats.org/officeDocument/2006/relationships/hyperlink" Target="https://www.youtube.com/watch?v=zt8qoggxWVg" TargetMode="External"/><Relationship Id="rId1" Type="http://schemas.openxmlformats.org/officeDocument/2006/relationships/slideLayout" Target="../slideLayouts/slideLayout2.xml"/><Relationship Id="rId4" Type="http://schemas.openxmlformats.org/officeDocument/2006/relationships/hyperlink" Target="https://www.youtube.com/watch?v=czd20tdED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00200"/>
            <a:ext cx="6477000" cy="1828800"/>
          </a:xfrm>
        </p:spPr>
        <p:txBody>
          <a:bodyPr/>
          <a:lstStyle/>
          <a:p>
            <a:r>
              <a:rPr lang="en-US" dirty="0"/>
              <a:t>Earthquakes, Glaciers and sediments, oh my!</a:t>
            </a:r>
          </a:p>
        </p:txBody>
      </p:sp>
      <p:sp>
        <p:nvSpPr>
          <p:cNvPr id="3" name="Subtitle 2"/>
          <p:cNvSpPr>
            <a:spLocks noGrp="1"/>
          </p:cNvSpPr>
          <p:nvPr>
            <p:ph type="subTitle" idx="1"/>
          </p:nvPr>
        </p:nvSpPr>
        <p:spPr>
          <a:xfrm>
            <a:off x="914400" y="3733800"/>
            <a:ext cx="7010400" cy="685800"/>
          </a:xfrm>
        </p:spPr>
        <p:txBody>
          <a:bodyPr>
            <a:normAutofit fontScale="70000" lnSpcReduction="20000"/>
          </a:bodyPr>
          <a:lstStyle/>
          <a:p>
            <a:pPr algn="ctr"/>
            <a:r>
              <a:rPr lang="en-US" dirty="0"/>
              <a:t>Scientific investigation, Collecting data, Making observations, catastrophic disturbances, drawing conclusions using reasoning and logic</a:t>
            </a:r>
          </a:p>
        </p:txBody>
      </p:sp>
    </p:spTree>
    <p:extLst>
      <p:ext uri="{BB962C8B-B14F-4D97-AF65-F5344CB8AC3E}">
        <p14:creationId xmlns:p14="http://schemas.microsoft.com/office/powerpoint/2010/main" val="205988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care how these layers were made?</a:t>
            </a:r>
          </a:p>
        </p:txBody>
      </p:sp>
      <p:sp>
        <p:nvSpPr>
          <p:cNvPr id="3" name="Content Placeholder 2"/>
          <p:cNvSpPr>
            <a:spLocks noGrp="1"/>
          </p:cNvSpPr>
          <p:nvPr>
            <p:ph sz="quarter" idx="1"/>
          </p:nvPr>
        </p:nvSpPr>
        <p:spPr/>
        <p:txBody>
          <a:bodyPr/>
          <a:lstStyle/>
          <a:p>
            <a:r>
              <a:rPr lang="en-US" b="1" dirty="0">
                <a:ln w="10541" cmpd="sng">
                  <a:solidFill>
                    <a:srgbClr val="7D7D7D">
                      <a:tint val="100000"/>
                      <a:shade val="100000"/>
                      <a:satMod val="110000"/>
                    </a:srgbClr>
                  </a:solidFill>
                  <a:prstDash val="solid"/>
                </a:ln>
                <a:solidFill>
                  <a:srgbClr val="7030A0"/>
                </a:solidFill>
              </a:rPr>
              <a:t>What controls the amount of sediment a river dumps into the ocean?</a:t>
            </a:r>
          </a:p>
          <a:p>
            <a:endParaRPr lang="en-US" b="1" dirty="0">
              <a:ln w="10541" cmpd="sng">
                <a:solidFill>
                  <a:srgbClr val="7D7D7D">
                    <a:tint val="100000"/>
                    <a:shade val="100000"/>
                    <a:satMod val="110000"/>
                  </a:srgbClr>
                </a:solidFill>
                <a:prstDash val="solid"/>
              </a:ln>
              <a:solidFill>
                <a:srgbClr val="7030A0"/>
              </a:solidFill>
            </a:endParaRPr>
          </a:p>
          <a:p>
            <a:endParaRPr lang="en-US" b="1" dirty="0">
              <a:ln w="10541" cmpd="sng">
                <a:solidFill>
                  <a:srgbClr val="7D7D7D">
                    <a:tint val="100000"/>
                    <a:shade val="100000"/>
                    <a:satMod val="110000"/>
                  </a:srgbClr>
                </a:solidFill>
                <a:prstDash val="solid"/>
              </a:ln>
              <a:solidFill>
                <a:srgbClr val="7030A0"/>
              </a:solidFill>
            </a:endParaRPr>
          </a:p>
          <a:p>
            <a:r>
              <a:rPr lang="en-US" b="1" dirty="0">
                <a:ln w="10541" cmpd="sng">
                  <a:solidFill>
                    <a:srgbClr val="7D7D7D">
                      <a:tint val="100000"/>
                      <a:shade val="100000"/>
                      <a:satMod val="110000"/>
                    </a:srgbClr>
                  </a:solidFill>
                  <a:prstDash val="solid"/>
                </a:ln>
                <a:solidFill>
                  <a:srgbClr val="7030A0"/>
                </a:solidFill>
              </a:rPr>
              <a:t>What controls the amount of sediment a glacier dumps into the ocean?</a:t>
            </a:r>
          </a:p>
        </p:txBody>
      </p:sp>
      <p:sp>
        <p:nvSpPr>
          <p:cNvPr id="4" name="TextBox 3"/>
          <p:cNvSpPr txBox="1"/>
          <p:nvPr/>
        </p:nvSpPr>
        <p:spPr>
          <a:xfrm>
            <a:off x="1676400" y="2526268"/>
            <a:ext cx="4507131" cy="369332"/>
          </a:xfrm>
          <a:prstGeom prst="rect">
            <a:avLst/>
          </a:prstGeom>
          <a:noFill/>
        </p:spPr>
        <p:txBody>
          <a:bodyPr wrap="none" rtlCol="0">
            <a:spAutoFit/>
          </a:bodyPr>
          <a:lstStyle/>
          <a:p>
            <a:r>
              <a:rPr lang="en-US" dirty="0"/>
              <a:t>The amount of water flowing through that river!</a:t>
            </a:r>
          </a:p>
        </p:txBody>
      </p:sp>
      <p:sp>
        <p:nvSpPr>
          <p:cNvPr id="5" name="TextBox 4"/>
          <p:cNvSpPr txBox="1"/>
          <p:nvPr/>
        </p:nvSpPr>
        <p:spPr>
          <a:xfrm>
            <a:off x="1904999" y="2865120"/>
            <a:ext cx="4244624" cy="369332"/>
          </a:xfrm>
          <a:prstGeom prst="rect">
            <a:avLst/>
          </a:prstGeom>
          <a:noFill/>
        </p:spPr>
        <p:txBody>
          <a:bodyPr wrap="none" rtlCol="0">
            <a:spAutoFit/>
          </a:bodyPr>
          <a:lstStyle/>
          <a:p>
            <a:r>
              <a:rPr lang="en-US" dirty="0"/>
              <a:t>The amount of rain/snowmelt filling the river</a:t>
            </a:r>
          </a:p>
        </p:txBody>
      </p:sp>
      <p:sp>
        <p:nvSpPr>
          <p:cNvPr id="6" name="TextBox 5"/>
          <p:cNvSpPr txBox="1"/>
          <p:nvPr/>
        </p:nvSpPr>
        <p:spPr>
          <a:xfrm>
            <a:off x="2209800" y="3234452"/>
            <a:ext cx="4618765" cy="369332"/>
          </a:xfrm>
          <a:prstGeom prst="rect">
            <a:avLst/>
          </a:prstGeom>
          <a:noFill/>
        </p:spPr>
        <p:txBody>
          <a:bodyPr wrap="none" rtlCol="0">
            <a:spAutoFit/>
          </a:bodyPr>
          <a:lstStyle/>
          <a:p>
            <a:r>
              <a:rPr lang="en-US" dirty="0"/>
              <a:t>The weather and climate affect the precipitation</a:t>
            </a:r>
          </a:p>
        </p:txBody>
      </p:sp>
      <p:sp>
        <p:nvSpPr>
          <p:cNvPr id="7" name="TextBox 6"/>
          <p:cNvSpPr txBox="1"/>
          <p:nvPr/>
        </p:nvSpPr>
        <p:spPr>
          <a:xfrm>
            <a:off x="1752600" y="4572000"/>
            <a:ext cx="2267416" cy="369332"/>
          </a:xfrm>
          <a:prstGeom prst="rect">
            <a:avLst/>
          </a:prstGeom>
          <a:noFill/>
        </p:spPr>
        <p:txBody>
          <a:bodyPr wrap="none" rtlCol="0">
            <a:spAutoFit/>
          </a:bodyPr>
          <a:lstStyle/>
          <a:p>
            <a:r>
              <a:rPr lang="en-US" dirty="0"/>
              <a:t>The amount of melting!</a:t>
            </a:r>
          </a:p>
        </p:txBody>
      </p:sp>
      <p:sp>
        <p:nvSpPr>
          <p:cNvPr id="8" name="TextBox 7"/>
          <p:cNvSpPr txBox="1"/>
          <p:nvPr/>
        </p:nvSpPr>
        <p:spPr>
          <a:xfrm>
            <a:off x="2057400" y="4941332"/>
            <a:ext cx="3424142" cy="369332"/>
          </a:xfrm>
          <a:prstGeom prst="rect">
            <a:avLst/>
          </a:prstGeom>
          <a:noFill/>
        </p:spPr>
        <p:txBody>
          <a:bodyPr wrap="none" rtlCol="0">
            <a:spAutoFit/>
          </a:bodyPr>
          <a:lstStyle/>
          <a:p>
            <a:r>
              <a:rPr lang="en-US" dirty="0"/>
              <a:t>The temperature of the air and sea</a:t>
            </a:r>
          </a:p>
        </p:txBody>
      </p:sp>
      <p:sp>
        <p:nvSpPr>
          <p:cNvPr id="9" name="TextBox 8"/>
          <p:cNvSpPr txBox="1"/>
          <p:nvPr/>
        </p:nvSpPr>
        <p:spPr>
          <a:xfrm>
            <a:off x="2209800" y="5310664"/>
            <a:ext cx="4594078" cy="369332"/>
          </a:xfrm>
          <a:prstGeom prst="rect">
            <a:avLst/>
          </a:prstGeom>
          <a:noFill/>
        </p:spPr>
        <p:txBody>
          <a:bodyPr wrap="none" rtlCol="0">
            <a:spAutoFit/>
          </a:bodyPr>
          <a:lstStyle/>
          <a:p>
            <a:r>
              <a:rPr lang="en-US" dirty="0"/>
              <a:t>The weather and climate affect the temperature</a:t>
            </a:r>
          </a:p>
        </p:txBody>
      </p:sp>
      <p:sp>
        <p:nvSpPr>
          <p:cNvPr id="10" name="TextBox 9"/>
          <p:cNvSpPr txBox="1"/>
          <p:nvPr/>
        </p:nvSpPr>
        <p:spPr>
          <a:xfrm>
            <a:off x="0" y="5722203"/>
            <a:ext cx="9144001" cy="830997"/>
          </a:xfrm>
          <a:prstGeom prst="rect">
            <a:avLst/>
          </a:prstGeom>
          <a:noFill/>
        </p:spPr>
        <p:txBody>
          <a:bodyPr wrap="square" rtlCol="0">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 want to understand weather and climate to understand how often dangerous events (like hurricanes, heat waves, floods) may occur</a:t>
            </a:r>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care how these layers were made?</a:t>
            </a:r>
          </a:p>
        </p:txBody>
      </p:sp>
      <p:sp>
        <p:nvSpPr>
          <p:cNvPr id="7" name="Content Placeholder 6"/>
          <p:cNvSpPr>
            <a:spLocks noGrp="1"/>
          </p:cNvSpPr>
          <p:nvPr>
            <p:ph sz="quarter" idx="2"/>
          </p:nvPr>
        </p:nvSpPr>
        <p:spPr>
          <a:xfrm>
            <a:off x="609600" y="2133600"/>
            <a:ext cx="3886200" cy="4191000"/>
          </a:xfrm>
        </p:spPr>
        <p:txBody>
          <a:bodyPr/>
          <a:lstStyle/>
          <a:p>
            <a:r>
              <a:rPr lang="en-US" dirty="0"/>
              <a:t>Earthquakes</a:t>
            </a:r>
          </a:p>
          <a:p>
            <a:endParaRPr lang="en-US" dirty="0"/>
          </a:p>
          <a:p>
            <a:endParaRPr lang="en-US" dirty="0"/>
          </a:p>
          <a:p>
            <a:endParaRPr lang="en-US" dirty="0"/>
          </a:p>
          <a:p>
            <a:r>
              <a:rPr lang="en-US" dirty="0"/>
              <a:t>Tsunamis</a:t>
            </a:r>
          </a:p>
        </p:txBody>
      </p:sp>
      <p:sp>
        <p:nvSpPr>
          <p:cNvPr id="9" name="Content Placeholder 8"/>
          <p:cNvSpPr>
            <a:spLocks noGrp="1"/>
          </p:cNvSpPr>
          <p:nvPr>
            <p:ph sz="quarter" idx="4"/>
          </p:nvPr>
        </p:nvSpPr>
        <p:spPr>
          <a:xfrm>
            <a:off x="4800600" y="2133600"/>
            <a:ext cx="3886200" cy="4191000"/>
          </a:xfrm>
        </p:spPr>
        <p:txBody>
          <a:bodyPr/>
          <a:lstStyle/>
          <a:p>
            <a:r>
              <a:rPr lang="en-US" dirty="0"/>
              <a:t>Hurricanes</a:t>
            </a:r>
          </a:p>
          <a:p>
            <a:endParaRPr lang="en-US" dirty="0"/>
          </a:p>
          <a:p>
            <a:endParaRPr lang="en-US" dirty="0"/>
          </a:p>
          <a:p>
            <a:endParaRPr lang="en-US" dirty="0"/>
          </a:p>
          <a:p>
            <a:r>
              <a:rPr lang="en-US" dirty="0"/>
              <a:t>Floods</a:t>
            </a:r>
          </a:p>
        </p:txBody>
      </p:sp>
      <p:sp>
        <p:nvSpPr>
          <p:cNvPr id="6" name="Text Placeholder 5"/>
          <p:cNvSpPr>
            <a:spLocks noGrp="1"/>
          </p:cNvSpPr>
          <p:nvPr>
            <p:ph type="body" sz="quarter" idx="1"/>
          </p:nvPr>
        </p:nvSpPr>
        <p:spPr>
          <a:xfrm>
            <a:off x="609600" y="1569720"/>
            <a:ext cx="8077200" cy="640080"/>
          </a:xfrm>
        </p:spPr>
        <p:txBody>
          <a:bodyPr/>
          <a:lstStyle/>
          <a:p>
            <a:r>
              <a:rPr lang="en-US" dirty="0"/>
              <a:t>These layers can tell us about catastrophic disturbances!</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0725" y="4806696"/>
            <a:ext cx="2737227" cy="1817690"/>
          </a:xfrm>
          <a:prstGeom prst="rect">
            <a:avLst/>
          </a:prstGeom>
        </p:spPr>
      </p:pic>
      <p:pic>
        <p:nvPicPr>
          <p:cNvPr id="1026" name="Picture 2" descr="http://static.squarespace.com/static/4f34530ecb12e336a9dfe29c/t/523332cbe4b0b8e3b0ef6b6e/1379087052214/japan-earthquake-tsunami-nuclear-unforgettable-pictures-wave_33291_600x450.jpg?format=1000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800" y="4800600"/>
            <a:ext cx="2733366" cy="18176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1600" y="6605915"/>
            <a:ext cx="2022348" cy="276999"/>
          </a:xfrm>
          <a:prstGeom prst="rect">
            <a:avLst/>
          </a:prstGeom>
          <a:noFill/>
        </p:spPr>
        <p:txBody>
          <a:bodyPr wrap="none" rtlCol="0">
            <a:spAutoFit/>
          </a:bodyPr>
          <a:lstStyle/>
          <a:p>
            <a:r>
              <a:rPr lang="en-US" sz="1200" dirty="0" smtClean="0"/>
              <a:t>Source: ZAMG/Gernot </a:t>
            </a:r>
            <a:r>
              <a:rPr lang="en-US" sz="1200" dirty="0" err="1" smtClean="0"/>
              <a:t>Weyss</a:t>
            </a:r>
            <a:endParaRPr lang="en-US" sz="1200" dirty="0"/>
          </a:p>
        </p:txBody>
      </p:sp>
      <p:sp>
        <p:nvSpPr>
          <p:cNvPr id="4" name="TextBox 3"/>
          <p:cNvSpPr txBox="1"/>
          <p:nvPr/>
        </p:nvSpPr>
        <p:spPr>
          <a:xfrm>
            <a:off x="914400" y="6605915"/>
            <a:ext cx="2278188" cy="261610"/>
          </a:xfrm>
          <a:prstGeom prst="rect">
            <a:avLst/>
          </a:prstGeom>
          <a:noFill/>
        </p:spPr>
        <p:txBody>
          <a:bodyPr wrap="none" rtlCol="0">
            <a:spAutoFit/>
          </a:bodyPr>
          <a:lstStyle/>
          <a:p>
            <a:r>
              <a:rPr lang="en-US" sz="1100" dirty="0" smtClean="0"/>
              <a:t>Creative Commons Attribution License</a:t>
            </a:r>
            <a:endParaRPr lang="en-US" sz="1100" dirty="0"/>
          </a:p>
        </p:txBody>
      </p:sp>
      <p:pic>
        <p:nvPicPr>
          <p:cNvPr id="2050" name="Picture 2" descr="https://upload.wikimedia.org/wikipedia/commons/3/3e/Hurricane_Flooding.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81600" y="2636520"/>
            <a:ext cx="2816352" cy="17124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10239" y="4114800"/>
            <a:ext cx="2278188" cy="261610"/>
          </a:xfrm>
          <a:prstGeom prst="rect">
            <a:avLst/>
          </a:prstGeom>
          <a:noFill/>
        </p:spPr>
        <p:txBody>
          <a:bodyPr wrap="none" rtlCol="0">
            <a:spAutoFit/>
          </a:bodyPr>
          <a:lstStyle/>
          <a:p>
            <a:r>
              <a:rPr lang="en-US" sz="1100" dirty="0" smtClean="0"/>
              <a:t>Creative Commons Attribution License</a:t>
            </a:r>
            <a:endParaRPr lang="en-US" sz="1100" dirty="0"/>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800" y="2636520"/>
            <a:ext cx="2554224" cy="1704945"/>
          </a:xfrm>
          <a:prstGeom prst="rect">
            <a:avLst/>
          </a:prstGeom>
        </p:spPr>
      </p:pic>
      <p:sp>
        <p:nvSpPr>
          <p:cNvPr id="15" name="TextBox 14"/>
          <p:cNvSpPr txBox="1"/>
          <p:nvPr/>
        </p:nvSpPr>
        <p:spPr>
          <a:xfrm>
            <a:off x="1388937" y="4079855"/>
            <a:ext cx="2278188" cy="261610"/>
          </a:xfrm>
          <a:prstGeom prst="rect">
            <a:avLst/>
          </a:prstGeom>
          <a:noFill/>
        </p:spPr>
        <p:txBody>
          <a:bodyPr wrap="none" rtlCol="0">
            <a:spAutoFit/>
          </a:bodyPr>
          <a:lstStyle/>
          <a:p>
            <a:r>
              <a:rPr lang="en-US" sz="1100" dirty="0" smtClean="0">
                <a:solidFill>
                  <a:schemeClr val="bg1"/>
                </a:solidFill>
              </a:rPr>
              <a:t>Creative Commons Attribution License</a:t>
            </a:r>
            <a:endParaRPr lang="en-US" sz="1100" dirty="0">
              <a:solidFill>
                <a:schemeClr val="bg1"/>
              </a:solidFill>
            </a:endParaRPr>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going to do today!</a:t>
            </a:r>
          </a:p>
        </p:txBody>
      </p:sp>
      <p:sp>
        <p:nvSpPr>
          <p:cNvPr id="3" name="Content Placeholder 2"/>
          <p:cNvSpPr>
            <a:spLocks noGrp="1"/>
          </p:cNvSpPr>
          <p:nvPr>
            <p:ph sz="quarter" idx="1"/>
          </p:nvPr>
        </p:nvSpPr>
        <p:spPr/>
        <p:txBody>
          <a:bodyPr/>
          <a:lstStyle/>
          <a:p>
            <a:r>
              <a:rPr lang="en-US" dirty="0"/>
              <a:t>Let’s go on a trip to Prince William Sound, Alaska!</a:t>
            </a:r>
          </a:p>
        </p:txBody>
      </p:sp>
      <p:pic>
        <p:nvPicPr>
          <p:cNvPr id="2050" name="Picture 2" descr="https://scontent.xx.fbcdn.net/t31.0-8/13767130_10154316509123771_7539800837979024446_o.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49808" y="2209800"/>
            <a:ext cx="7467600" cy="40675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xx.fbcdn.net/t31.0-8/13698233_10154316498278771_5592805789099112116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808" y="2209800"/>
            <a:ext cx="2578608" cy="19339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xx.fbcdn.net/t31.0-8/13765830_10154316492858771_5828218122561329514_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0865" y="2211354"/>
            <a:ext cx="2576535" cy="19324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xx.fbcdn.net/t31.0-8/13710592_10154316481383771_5822004526012694663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823135" y="2209800"/>
            <a:ext cx="2394273" cy="19339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content.xx.fbcdn.net/t31.0-8/13923832_10154340887693771_8315926505792382120_o.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9808" y="4143756"/>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content.xx.fbcdn.net/t31.0-8/13765860_10154316499278771_3589443500939479543_o.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581400" y="4143754"/>
            <a:ext cx="343366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content.xx.fbcdn.net/v/t1.0-9/13754664_10154313519953771_8282206455018122906_n.jpg?oh=b61e53f8637c5303f3e747deb20669bb&amp;oe=581E310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15065" y="4143754"/>
            <a:ext cx="1214535" cy="21336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19527" y="6477000"/>
            <a:ext cx="1733873" cy="307777"/>
          </a:xfrm>
          <a:prstGeom prst="rect">
            <a:avLst/>
          </a:prstGeom>
          <a:noFill/>
        </p:spPr>
        <p:txBody>
          <a:bodyPr wrap="none" rtlCol="0">
            <a:spAutoFit/>
          </a:bodyPr>
          <a:lstStyle/>
          <a:p>
            <a:r>
              <a:rPr lang="en-US" sz="1400" dirty="0"/>
              <a:t>All Photos by E. Clyne</a:t>
            </a:r>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2"/>
                                        </p:tgtEl>
                                        <p:attrNameLst>
                                          <p:attrName>style.visibility</p:attrName>
                                        </p:attrNameLst>
                                      </p:cBhvr>
                                      <p:to>
                                        <p:strVal val="visible"/>
                                      </p:to>
                                    </p:set>
                                    <p:animEffect transition="in" filter="fade">
                                      <p:cBhvr>
                                        <p:cTn id="27" dur="500"/>
                                        <p:tgtEl>
                                          <p:spTgt spid="20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4"/>
                                        </p:tgtEl>
                                        <p:attrNameLst>
                                          <p:attrName>style.visibility</p:attrName>
                                        </p:attrNameLst>
                                      </p:cBhvr>
                                      <p:to>
                                        <p:strVal val="visible"/>
                                      </p:to>
                                    </p:set>
                                    <p:animEffect transition="in" filter="fade">
                                      <p:cBhvr>
                                        <p:cTn id="32" dur="5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Prince William Sound</a:t>
            </a:r>
          </a:p>
        </p:txBody>
      </p:sp>
      <p:pic>
        <p:nvPicPr>
          <p:cNvPr id="4" name="Content Placeholder 3"/>
          <p:cNvPicPr>
            <a:picLocks noGrp="1" noChangeAspect="1"/>
          </p:cNvPicPr>
          <p:nvPr>
            <p:ph sz="quarter" idx="1"/>
          </p:nvPr>
        </p:nvPicPr>
        <p:blipFill rotWithShape="1">
          <a:blip r:embed="rId3" cstate="screen">
            <a:extLst>
              <a:ext uri="{28A0092B-C50C-407E-A947-70E740481C1C}">
                <a14:useLocalDpi xmlns:a14="http://schemas.microsoft.com/office/drawing/2010/main"/>
              </a:ext>
            </a:extLst>
          </a:blip>
          <a:srcRect/>
          <a:stretch/>
        </p:blipFill>
        <p:spPr>
          <a:xfrm>
            <a:off x="646695" y="1722734"/>
            <a:ext cx="7582905" cy="4754266"/>
          </a:xfrm>
        </p:spPr>
      </p:pic>
      <p:grpSp>
        <p:nvGrpSpPr>
          <p:cNvPr id="17" name="Group 16"/>
          <p:cNvGrpSpPr/>
          <p:nvPr/>
        </p:nvGrpSpPr>
        <p:grpSpPr>
          <a:xfrm>
            <a:off x="1354176" y="1206500"/>
            <a:ext cx="6904236" cy="5501640"/>
            <a:chOff x="5791200" y="1790134"/>
            <a:chExt cx="6904236" cy="5501640"/>
          </a:xfrm>
        </p:grpSpPr>
        <p:grpSp>
          <p:nvGrpSpPr>
            <p:cNvPr id="12" name="Group 11"/>
            <p:cNvGrpSpPr/>
            <p:nvPr/>
          </p:nvGrpSpPr>
          <p:grpSpPr>
            <a:xfrm>
              <a:off x="5791200" y="1790134"/>
              <a:ext cx="6904236" cy="5501640"/>
              <a:chOff x="838200" y="1351444"/>
              <a:chExt cx="6904236" cy="5501640"/>
            </a:xfrm>
          </p:grpSpPr>
          <p:grpSp>
            <p:nvGrpSpPr>
              <p:cNvPr id="6" name="Group 5"/>
              <p:cNvGrpSpPr/>
              <p:nvPr/>
            </p:nvGrpSpPr>
            <p:grpSpPr>
              <a:xfrm>
                <a:off x="838200" y="1351444"/>
                <a:ext cx="6858000" cy="5501640"/>
                <a:chOff x="1371600" y="1219200"/>
                <a:chExt cx="6858000" cy="5501640"/>
              </a:xfrm>
            </p:grpSpPr>
            <p:pic>
              <p:nvPicPr>
                <p:cNvPr id="3074" name="Picture 2" descr="http://eoimages.gsfc.nasa.gov/images/imagerecords/40000/40973/Alaska_TMO_200930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371600" y="1219200"/>
                  <a:ext cx="6858000" cy="5501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5562600"/>
                  <a:ext cx="2869696" cy="369332"/>
                </a:xfrm>
                <a:prstGeom prst="rect">
                  <a:avLst/>
                </a:prstGeom>
                <a:solidFill>
                  <a:srgbClr val="FFFFFF">
                    <a:alpha val="58039"/>
                  </a:srgbClr>
                </a:solidFill>
              </p:spPr>
              <p:txBody>
                <a:bodyPr wrap="none" rtlCol="0">
                  <a:spAutoFit/>
                </a:bodyPr>
                <a:lstStyle/>
                <a:p>
                  <a:r>
                    <a:rPr lang="en-US" dirty="0"/>
                    <a:t>The tan color is dust in the air</a:t>
                  </a:r>
                </a:p>
              </p:txBody>
            </p:sp>
            <p:sp>
              <p:nvSpPr>
                <p:cNvPr id="5" name="TextBox 4"/>
                <p:cNvSpPr txBox="1"/>
                <p:nvPr/>
              </p:nvSpPr>
              <p:spPr>
                <a:xfrm>
                  <a:off x="1752601" y="4352926"/>
                  <a:ext cx="1523999" cy="923330"/>
                </a:xfrm>
                <a:prstGeom prst="rect">
                  <a:avLst/>
                </a:prstGeom>
                <a:solidFill>
                  <a:srgbClr val="FFFFFF">
                    <a:alpha val="58039"/>
                  </a:srgbClr>
                </a:solidFill>
              </p:spPr>
              <p:txBody>
                <a:bodyPr wrap="square" rtlCol="0">
                  <a:spAutoFit/>
                </a:bodyPr>
                <a:lstStyle>
                  <a:defPPr>
                    <a:defRPr lang="en-US"/>
                  </a:defPPr>
                </a:lstStyle>
                <a:p>
                  <a:r>
                    <a:rPr lang="en-US" dirty="0"/>
                    <a:t>Aqua blue is sediment in the water!</a:t>
                  </a:r>
                </a:p>
              </p:txBody>
            </p:sp>
          </p:grpSp>
          <p:sp>
            <p:nvSpPr>
              <p:cNvPr id="15" name="TextBox 14"/>
              <p:cNvSpPr txBox="1"/>
              <p:nvPr/>
            </p:nvSpPr>
            <p:spPr>
              <a:xfrm>
                <a:off x="6260107" y="6438900"/>
                <a:ext cx="1482329" cy="307777"/>
              </a:xfrm>
              <a:prstGeom prst="rect">
                <a:avLst/>
              </a:prstGeom>
              <a:noFill/>
            </p:spPr>
            <p:txBody>
              <a:bodyPr wrap="none" rtlCol="0">
                <a:spAutoFit/>
              </a:bodyPr>
              <a:lstStyle/>
              <a:p>
                <a:r>
                  <a:rPr lang="en-US" sz="1400" dirty="0">
                    <a:solidFill>
                      <a:schemeClr val="bg1"/>
                    </a:solidFill>
                  </a:rPr>
                  <a:t>Image from NASA</a:t>
                </a:r>
              </a:p>
            </p:txBody>
          </p:sp>
        </p:grpSp>
        <p:sp>
          <p:nvSpPr>
            <p:cNvPr id="13" name="TextBox 12"/>
            <p:cNvSpPr txBox="1"/>
            <p:nvPr/>
          </p:nvSpPr>
          <p:spPr>
            <a:xfrm>
              <a:off x="6172200" y="2797900"/>
              <a:ext cx="3506281" cy="369332"/>
            </a:xfrm>
            <a:prstGeom prst="rect">
              <a:avLst/>
            </a:prstGeom>
            <a:solidFill>
              <a:srgbClr val="FFFFFF">
                <a:alpha val="58039"/>
              </a:srgbClr>
            </a:solidFill>
          </p:spPr>
          <p:txBody>
            <a:bodyPr wrap="square" rtlCol="0">
              <a:spAutoFit/>
            </a:bodyPr>
            <a:lstStyle>
              <a:defPPr>
                <a:defRPr lang="en-US"/>
              </a:defPPr>
            </a:lstStyle>
            <a:p>
              <a:r>
                <a:rPr lang="en-US" dirty="0"/>
                <a:t>Copper River sediment in the Sound!</a:t>
              </a:r>
            </a:p>
          </p:txBody>
        </p:sp>
        <p:cxnSp>
          <p:nvCxnSpPr>
            <p:cNvPr id="16" name="Straight Arrow Connector 15"/>
            <p:cNvCxnSpPr/>
            <p:nvPr/>
          </p:nvCxnSpPr>
          <p:spPr>
            <a:xfrm flipH="1">
              <a:off x="7086600" y="3167063"/>
              <a:ext cx="838740" cy="64293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grpSp>
        <p:nvGrpSpPr>
          <p:cNvPr id="9" name="Group 8"/>
          <p:cNvGrpSpPr/>
          <p:nvPr/>
        </p:nvGrpSpPr>
        <p:grpSpPr>
          <a:xfrm>
            <a:off x="-12290" y="1905000"/>
            <a:ext cx="4584290" cy="2524126"/>
            <a:chOff x="-12290" y="1905000"/>
            <a:chExt cx="4584290" cy="2524126"/>
          </a:xfrm>
        </p:grpSpPr>
        <p:grpSp>
          <p:nvGrpSpPr>
            <p:cNvPr id="8" name="Group 7"/>
            <p:cNvGrpSpPr/>
            <p:nvPr/>
          </p:nvGrpSpPr>
          <p:grpSpPr>
            <a:xfrm>
              <a:off x="-12290" y="1905000"/>
              <a:ext cx="4524375" cy="2524126"/>
              <a:chOff x="-12290" y="1905000"/>
              <a:chExt cx="4524375" cy="2524126"/>
            </a:xfrm>
          </p:grpSpPr>
          <p:pic>
            <p:nvPicPr>
              <p:cNvPr id="3076" name="Picture 4" descr="http://www.wm.edu/news/images/archive/2013/photosets/snowpocalypse-alaska/cr_plum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290" y="1905000"/>
                <a:ext cx="4524375" cy="2524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486" y="2428568"/>
                <a:ext cx="3884590" cy="369332"/>
              </a:xfrm>
              <a:prstGeom prst="rect">
                <a:avLst/>
              </a:prstGeom>
              <a:noFill/>
            </p:spPr>
            <p:txBody>
              <a:bodyPr wrap="none" rtlCol="0">
                <a:spAutoFit/>
              </a:bodyPr>
              <a:lstStyle/>
              <a:p>
                <a:r>
                  <a:rPr lang="en-US" dirty="0"/>
                  <a:t>Actual Copper River plume in the Sound!</a:t>
                </a:r>
              </a:p>
            </p:txBody>
          </p:sp>
        </p:grpSp>
        <p:sp>
          <p:nvSpPr>
            <p:cNvPr id="11" name="TextBox 10"/>
            <p:cNvSpPr txBox="1"/>
            <p:nvPr/>
          </p:nvSpPr>
          <p:spPr>
            <a:xfrm>
              <a:off x="2991503" y="4111823"/>
              <a:ext cx="1580497" cy="307777"/>
            </a:xfrm>
            <a:prstGeom prst="rect">
              <a:avLst/>
            </a:prstGeom>
            <a:noFill/>
          </p:spPr>
          <p:txBody>
            <a:bodyPr wrap="none" rtlCol="0">
              <a:spAutoFit/>
            </a:bodyPr>
            <a:lstStyle/>
            <a:p>
              <a:r>
                <a:rPr lang="en-US" sz="1400" dirty="0" smtClean="0">
                  <a:solidFill>
                    <a:schemeClr val="bg1"/>
                  </a:solidFill>
                </a:rPr>
                <a:t>Photo from </a:t>
              </a:r>
              <a:r>
                <a:rPr lang="en-US" sz="1400" dirty="0">
                  <a:solidFill>
                    <a:schemeClr val="bg1"/>
                  </a:solidFill>
                </a:rPr>
                <a:t>E. Clyne</a:t>
              </a:r>
            </a:p>
          </p:txBody>
        </p:sp>
      </p:grpSp>
    </p:spTree>
    <p:extLst>
      <p:ext uri="{BB962C8B-B14F-4D97-AF65-F5344CB8AC3E}">
        <p14:creationId xmlns:p14="http://schemas.microsoft.com/office/powerpoint/2010/main" val="1314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Earthquakes in Alaska</a:t>
            </a:r>
          </a:p>
        </p:txBody>
      </p:sp>
      <p:sp>
        <p:nvSpPr>
          <p:cNvPr id="3" name="Content Placeholder 2"/>
          <p:cNvSpPr>
            <a:spLocks noGrp="1"/>
          </p:cNvSpPr>
          <p:nvPr>
            <p:ph sz="quarter" idx="1"/>
          </p:nvPr>
        </p:nvSpPr>
        <p:spPr>
          <a:xfrm>
            <a:off x="612648" y="1600200"/>
            <a:ext cx="5483352" cy="4495800"/>
          </a:xfrm>
        </p:spPr>
        <p:txBody>
          <a:bodyPr/>
          <a:lstStyle/>
          <a:p>
            <a:r>
              <a:rPr lang="en-US" dirty="0"/>
              <a:t>Alaska has some of the worst and most frequent earthquakes in the world!</a:t>
            </a:r>
          </a:p>
        </p:txBody>
      </p:sp>
      <p:pic>
        <p:nvPicPr>
          <p:cNvPr id="4098" name="Picture 2" descr="http://officialtoplist.com/wp-content/uploads/2015/02/prince-william-soun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3048000"/>
            <a:ext cx="3737810" cy="2692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a/ae/Good_Friday_Earthquake_at_Turnagain_Ar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7816" y="3883152"/>
            <a:ext cx="372978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97202" y="1524000"/>
            <a:ext cx="3140702" cy="5026152"/>
          </a:xfrm>
          <a:prstGeom prst="rect">
            <a:avLst/>
          </a:prstGeom>
        </p:spPr>
      </p:pic>
      <p:sp>
        <p:nvSpPr>
          <p:cNvPr id="7" name="TextBox 6"/>
          <p:cNvSpPr txBox="1"/>
          <p:nvPr/>
        </p:nvSpPr>
        <p:spPr>
          <a:xfrm>
            <a:off x="228600" y="5966026"/>
            <a:ext cx="2050690" cy="307777"/>
          </a:xfrm>
          <a:prstGeom prst="rect">
            <a:avLst/>
          </a:prstGeom>
          <a:noFill/>
        </p:spPr>
        <p:txBody>
          <a:bodyPr wrap="none" rtlCol="0">
            <a:spAutoFit/>
          </a:bodyPr>
          <a:lstStyle/>
          <a:p>
            <a:r>
              <a:rPr lang="en-US" sz="1400" dirty="0"/>
              <a:t>Photos property of NOAA</a:t>
            </a:r>
          </a:p>
        </p:txBody>
      </p:sp>
      <p:sp>
        <p:nvSpPr>
          <p:cNvPr id="4" name="TextBox 3"/>
          <p:cNvSpPr txBox="1"/>
          <p:nvPr/>
        </p:nvSpPr>
        <p:spPr>
          <a:xfrm>
            <a:off x="6553200" y="6550152"/>
            <a:ext cx="2433680" cy="246221"/>
          </a:xfrm>
          <a:prstGeom prst="rect">
            <a:avLst/>
          </a:prstGeom>
          <a:noFill/>
        </p:spPr>
        <p:txBody>
          <a:bodyPr wrap="none" rtlCol="0">
            <a:spAutoFit/>
          </a:bodyPr>
          <a:lstStyle/>
          <a:p>
            <a:r>
              <a:rPr lang="en-US" sz="1000" dirty="0" smtClean="0"/>
              <a:t>Core photo from </a:t>
            </a:r>
            <a:r>
              <a:rPr lang="en-US" sz="1000" dirty="0"/>
              <a:t>S</a:t>
            </a:r>
            <a:r>
              <a:rPr lang="en-US" sz="1000" dirty="0" smtClean="0"/>
              <a:t>teve Kuehl and Eric Miller</a:t>
            </a:r>
            <a:endParaRPr lang="en-US" sz="1000" dirty="0"/>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a:t>
            </a:r>
          </a:p>
        </p:txBody>
      </p:sp>
      <p:sp>
        <p:nvSpPr>
          <p:cNvPr id="3" name="Content Placeholder 2"/>
          <p:cNvSpPr>
            <a:spLocks noGrp="1"/>
          </p:cNvSpPr>
          <p:nvPr>
            <p:ph sz="quarter" idx="1"/>
          </p:nvPr>
        </p:nvSpPr>
        <p:spPr/>
        <p:txBody>
          <a:bodyPr/>
          <a:lstStyle/>
          <a:p>
            <a:r>
              <a:rPr lang="en-US" dirty="0">
                <a:hlinkClick r:id="rId2"/>
              </a:rPr>
              <a:t>https://www.youtube.com/watch?v=jvl-4IWjHXo</a:t>
            </a:r>
            <a:endParaRPr lang="en-US" dirty="0"/>
          </a:p>
          <a:p>
            <a:endParaRPr lang="en-US" dirty="0"/>
          </a:p>
          <a:p>
            <a:r>
              <a:rPr lang="en-US" dirty="0">
                <a:hlinkClick r:id="rId3"/>
              </a:rPr>
              <a:t>https://www.youtube.com/watch?v=TdrMKt55VBQ</a:t>
            </a:r>
            <a:endParaRPr lang="en-US" dirty="0"/>
          </a:p>
          <a:p>
            <a:pPr lvl="1"/>
            <a:r>
              <a:rPr lang="en-US" dirty="0"/>
              <a:t>Note in this second video, the footage of a glacier calving and the lone rolling wave at 2:05 are probably added for dramatic effect.  The only actual footage of the event was that taken from the harbor!</a:t>
            </a:r>
          </a:p>
        </p:txBody>
      </p:sp>
    </p:spTree>
    <p:extLst>
      <p:ext uri="{BB962C8B-B14F-4D97-AF65-F5344CB8AC3E}">
        <p14:creationId xmlns:p14="http://schemas.microsoft.com/office/powerpoint/2010/main" val="2613280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be scientists!</a:t>
            </a:r>
          </a:p>
        </p:txBody>
      </p:sp>
      <p:sp>
        <p:nvSpPr>
          <p:cNvPr id="3" name="Content Placeholder 2"/>
          <p:cNvSpPr>
            <a:spLocks noGrp="1"/>
          </p:cNvSpPr>
          <p:nvPr>
            <p:ph sz="quarter" idx="1"/>
          </p:nvPr>
        </p:nvSpPr>
        <p:spPr>
          <a:xfrm>
            <a:off x="612648" y="1600200"/>
            <a:ext cx="8153400" cy="1066800"/>
          </a:xfrm>
        </p:spPr>
        <p:txBody>
          <a:bodyPr/>
          <a:lstStyle/>
          <a:p>
            <a:r>
              <a:rPr lang="en-US" dirty="0"/>
              <a:t>We are going to study the sediments from the glacier, river and the earthquake!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0" y="2590800"/>
            <a:ext cx="6553200" cy="4058136"/>
          </a:xfrm>
          <a:prstGeom prst="rect">
            <a:avLst/>
          </a:prstGeom>
        </p:spPr>
      </p:pic>
    </p:spTree>
    <p:extLst>
      <p:ext uri="{BB962C8B-B14F-4D97-AF65-F5344CB8AC3E}">
        <p14:creationId xmlns:p14="http://schemas.microsoft.com/office/powerpoint/2010/main" val="131442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have</a:t>
            </a:r>
          </a:p>
        </p:txBody>
      </p:sp>
      <p:sp>
        <p:nvSpPr>
          <p:cNvPr id="3" name="Content Placeholder 2"/>
          <p:cNvSpPr>
            <a:spLocks noGrp="1"/>
          </p:cNvSpPr>
          <p:nvPr>
            <p:ph sz="quarter" idx="1"/>
          </p:nvPr>
        </p:nvSpPr>
        <p:spPr/>
        <p:txBody>
          <a:bodyPr>
            <a:normAutofit/>
          </a:bodyPr>
          <a:lstStyle/>
          <a:p>
            <a:r>
              <a:rPr lang="en-US" dirty="0"/>
              <a:t>Corer</a:t>
            </a:r>
          </a:p>
          <a:p>
            <a:endParaRPr lang="en-US" dirty="0"/>
          </a:p>
          <a:p>
            <a:r>
              <a:rPr lang="en-US" dirty="0"/>
              <a:t>Datasheet</a:t>
            </a:r>
          </a:p>
          <a:p>
            <a:endParaRPr lang="en-US" dirty="0"/>
          </a:p>
          <a:p>
            <a:r>
              <a:rPr lang="en-US" dirty="0"/>
              <a:t>Key for the different sediment layers</a:t>
            </a:r>
          </a:p>
          <a:p>
            <a:endParaRPr lang="en-US" dirty="0"/>
          </a:p>
          <a:p>
            <a:r>
              <a:rPr lang="en-US" dirty="0"/>
              <a:t>Bathymetry map</a:t>
            </a:r>
          </a:p>
          <a:p>
            <a:pPr lvl="1"/>
            <a:r>
              <a:rPr lang="en-US" dirty="0"/>
              <a:t>This shows you the depth of the Sound</a:t>
            </a:r>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Happy coring!</a:t>
            </a:r>
          </a:p>
        </p:txBody>
      </p:sp>
      <p:pic>
        <p:nvPicPr>
          <p:cNvPr id="5122" name="Picture 2" descr="https://scontent.xx.fbcdn.net/v/t1.0-9/13659003_10154313519673771_1992096175866096064_n.jpg?oh=4e215f3bcc47e405ea9fa5cea972cbad&amp;oe=585899C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0800" y="1524000"/>
            <a:ext cx="3962400" cy="5283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6504740"/>
            <a:ext cx="1759392" cy="307777"/>
          </a:xfrm>
          <a:prstGeom prst="rect">
            <a:avLst/>
          </a:prstGeom>
          <a:noFill/>
        </p:spPr>
        <p:txBody>
          <a:bodyPr wrap="none" rtlCol="0">
            <a:spAutoFit/>
          </a:bodyPr>
          <a:lstStyle/>
          <a:p>
            <a:r>
              <a:rPr lang="en-US" sz="1400" dirty="0"/>
              <a:t>Photo by David </a:t>
            </a:r>
            <a:r>
              <a:rPr lang="en-US" sz="1400" dirty="0" err="1"/>
              <a:t>Janka</a:t>
            </a:r>
            <a:endParaRPr lang="en-US" sz="1400" dirty="0"/>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a:latin typeface="Adobe Fan Heiti Std B" pitchFamily="34" charset="-128"/>
                <a:ea typeface="Adobe Fan Heiti Std B" pitchFamily="34" charset="-128"/>
              </a:rPr>
              <a:t>Learning objectives</a:t>
            </a:r>
          </a:p>
        </p:txBody>
      </p:sp>
      <p:sp>
        <p:nvSpPr>
          <p:cNvPr id="3" name="Content Placeholder 2"/>
          <p:cNvSpPr>
            <a:spLocks noGrp="1"/>
          </p:cNvSpPr>
          <p:nvPr>
            <p:ph sz="quarter" idx="1"/>
          </p:nvPr>
        </p:nvSpPr>
        <p:spPr/>
        <p:txBody>
          <a:bodyPr>
            <a:normAutofit lnSpcReduction="10000"/>
          </a:bodyPr>
          <a:lstStyle/>
          <a:p>
            <a:r>
              <a:rPr lang="en-US" dirty="0"/>
              <a:t>What is sediment, and how can you tell different types apart?  How is it made by rivers and glaciers?</a:t>
            </a:r>
          </a:p>
          <a:p>
            <a:endParaRPr lang="en-US" dirty="0"/>
          </a:p>
          <a:p>
            <a:r>
              <a:rPr lang="en-US" dirty="0"/>
              <a:t>What natural events can deliver/rework sediment in the ocean?</a:t>
            </a:r>
          </a:p>
          <a:p>
            <a:endParaRPr lang="en-US" dirty="0"/>
          </a:p>
          <a:p>
            <a:r>
              <a:rPr lang="en-US" dirty="0"/>
              <a:t>How does studying sediment layers tell us earth history?  How do we benefit from understanding earth history?</a:t>
            </a:r>
          </a:p>
        </p:txBody>
      </p:sp>
    </p:spTree>
    <p:extLst>
      <p:ext uri="{BB962C8B-B14F-4D97-AF65-F5344CB8AC3E}">
        <p14:creationId xmlns:p14="http://schemas.microsoft.com/office/powerpoint/2010/main" val="1612835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Sediment?</a:t>
            </a:r>
          </a:p>
        </p:txBody>
      </p:sp>
      <p:sp>
        <p:nvSpPr>
          <p:cNvPr id="3" name="Content Placeholder 2"/>
          <p:cNvSpPr>
            <a:spLocks noGrp="1"/>
          </p:cNvSpPr>
          <p:nvPr>
            <p:ph sz="quarter" idx="1"/>
          </p:nvPr>
        </p:nvSpPr>
        <p:spPr/>
        <p:txBody>
          <a:bodyPr/>
          <a:lstStyle/>
          <a:p>
            <a:r>
              <a:rPr lang="en-US" dirty="0"/>
              <a:t>Tiny, ground up pieces of rock!</a:t>
            </a:r>
          </a:p>
          <a:p>
            <a:endParaRPr lang="en-US" dirty="0"/>
          </a:p>
          <a:p>
            <a:endParaRPr lang="en-US" dirty="0"/>
          </a:p>
          <a:p>
            <a:endParaRPr lang="en-US" dirty="0"/>
          </a:p>
          <a:p>
            <a:r>
              <a:rPr lang="en-US" dirty="0"/>
              <a:t>Sediments have different grain sizes and minerals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2133600"/>
            <a:ext cx="2194391" cy="1712888"/>
          </a:xfrm>
          <a:prstGeom prst="rect">
            <a:avLst/>
          </a:prstGeom>
        </p:spPr>
      </p:pic>
      <p:sp>
        <p:nvSpPr>
          <p:cNvPr id="5" name="Right Arrow 4"/>
          <p:cNvSpPr/>
          <p:nvPr/>
        </p:nvSpPr>
        <p:spPr>
          <a:xfrm>
            <a:off x="3124200" y="2590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9994" y="4466856"/>
            <a:ext cx="2815261" cy="1831650"/>
          </a:xfrm>
          <a:prstGeom prst="rect">
            <a:avLst/>
          </a:prstGeom>
        </p:spPr>
      </p:pic>
      <p:pic>
        <p:nvPicPr>
          <p:cNvPr id="72" name="Picture 7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2039" y="2141455"/>
            <a:ext cx="2499020" cy="1668545"/>
          </a:xfrm>
          <a:prstGeom prst="rect">
            <a:avLst/>
          </a:prstGeom>
        </p:spPr>
      </p:pic>
      <p:pic>
        <p:nvPicPr>
          <p:cNvPr id="73" name="Picture 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3084" y="4466856"/>
            <a:ext cx="2706909" cy="1831650"/>
          </a:xfrm>
          <a:prstGeom prst="rect">
            <a:avLst/>
          </a:prstGeom>
        </p:spPr>
      </p:pic>
      <p:grpSp>
        <p:nvGrpSpPr>
          <p:cNvPr id="70" name="Group 69"/>
          <p:cNvGrpSpPr/>
          <p:nvPr/>
        </p:nvGrpSpPr>
        <p:grpSpPr>
          <a:xfrm>
            <a:off x="2111755" y="4338555"/>
            <a:ext cx="4555669" cy="2175608"/>
            <a:chOff x="1997531" y="4343400"/>
            <a:chExt cx="4555669" cy="2175608"/>
          </a:xfrm>
        </p:grpSpPr>
        <p:grpSp>
          <p:nvGrpSpPr>
            <p:cNvPr id="68" name="Group 67"/>
            <p:cNvGrpSpPr/>
            <p:nvPr/>
          </p:nvGrpSpPr>
          <p:grpSpPr>
            <a:xfrm>
              <a:off x="1997531" y="4343400"/>
              <a:ext cx="4555669" cy="2175608"/>
              <a:chOff x="6569531" y="1600200"/>
              <a:chExt cx="4555669" cy="2175608"/>
            </a:xfrm>
          </p:grpSpPr>
          <p:sp>
            <p:nvSpPr>
              <p:cNvPr id="67" name="Rectangle 66"/>
              <p:cNvSpPr/>
              <p:nvPr/>
            </p:nvSpPr>
            <p:spPr>
              <a:xfrm>
                <a:off x="6569531" y="1600200"/>
                <a:ext cx="4555669" cy="2175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p:nvGrpSpPr>
            <p:grpSpPr>
              <a:xfrm>
                <a:off x="6643068" y="1600200"/>
                <a:ext cx="4388370" cy="2133600"/>
                <a:chOff x="6172200" y="1600200"/>
                <a:chExt cx="4388370" cy="2133600"/>
              </a:xfrm>
            </p:grpSpPr>
            <p:sp>
              <p:nvSpPr>
                <p:cNvPr id="7" name="Oval 6"/>
                <p:cNvSpPr/>
                <p:nvPr/>
              </p:nvSpPr>
              <p:spPr>
                <a:xfrm>
                  <a:off x="6705599" y="1943324"/>
                  <a:ext cx="1306101" cy="1081178"/>
                </a:xfrm>
                <a:custGeom>
                  <a:avLst/>
                  <a:gdLst>
                    <a:gd name="connsiteX0" fmla="*/ 0 w 1066800"/>
                    <a:gd name="connsiteY0" fmla="*/ 553256 h 1106512"/>
                    <a:gd name="connsiteX1" fmla="*/ 533400 w 1066800"/>
                    <a:gd name="connsiteY1" fmla="*/ 0 h 1106512"/>
                    <a:gd name="connsiteX2" fmla="*/ 1066800 w 1066800"/>
                    <a:gd name="connsiteY2" fmla="*/ 553256 h 1106512"/>
                    <a:gd name="connsiteX3" fmla="*/ 533400 w 1066800"/>
                    <a:gd name="connsiteY3" fmla="*/ 1106512 h 1106512"/>
                    <a:gd name="connsiteX4" fmla="*/ 0 w 1066800"/>
                    <a:gd name="connsiteY4" fmla="*/ 553256 h 1106512"/>
                    <a:gd name="connsiteX0" fmla="*/ 9 w 1066809"/>
                    <a:gd name="connsiteY0" fmla="*/ 510726 h 1063982"/>
                    <a:gd name="connsiteX1" fmla="*/ 544041 w 1066809"/>
                    <a:gd name="connsiteY1" fmla="*/ 0 h 1063982"/>
                    <a:gd name="connsiteX2" fmla="*/ 1066809 w 1066809"/>
                    <a:gd name="connsiteY2" fmla="*/ 510726 h 1063982"/>
                    <a:gd name="connsiteX3" fmla="*/ 533409 w 1066809"/>
                    <a:gd name="connsiteY3" fmla="*/ 1063982 h 1063982"/>
                    <a:gd name="connsiteX4" fmla="*/ 9 w 1066809"/>
                    <a:gd name="connsiteY4" fmla="*/ 510726 h 1063982"/>
                    <a:gd name="connsiteX0" fmla="*/ 9 w 1066809"/>
                    <a:gd name="connsiteY0" fmla="*/ 517704 h 1070960"/>
                    <a:gd name="connsiteX1" fmla="*/ 544041 w 1066809"/>
                    <a:gd name="connsiteY1" fmla="*/ 6978 h 1070960"/>
                    <a:gd name="connsiteX2" fmla="*/ 1066809 w 1066809"/>
                    <a:gd name="connsiteY2" fmla="*/ 517704 h 1070960"/>
                    <a:gd name="connsiteX3" fmla="*/ 533409 w 1066809"/>
                    <a:gd name="connsiteY3" fmla="*/ 1070960 h 1070960"/>
                    <a:gd name="connsiteX4" fmla="*/ 9 w 1066809"/>
                    <a:gd name="connsiteY4" fmla="*/ 517704 h 1070960"/>
                    <a:gd name="connsiteX0" fmla="*/ 9 w 1066809"/>
                    <a:gd name="connsiteY0" fmla="*/ 517704 h 1070960"/>
                    <a:gd name="connsiteX1" fmla="*/ 544041 w 1066809"/>
                    <a:gd name="connsiteY1" fmla="*/ 6978 h 1070960"/>
                    <a:gd name="connsiteX2" fmla="*/ 1066809 w 1066809"/>
                    <a:gd name="connsiteY2" fmla="*/ 517704 h 1070960"/>
                    <a:gd name="connsiteX3" fmla="*/ 533409 w 1066809"/>
                    <a:gd name="connsiteY3" fmla="*/ 1070960 h 1070960"/>
                    <a:gd name="connsiteX4" fmla="*/ 9 w 1066809"/>
                    <a:gd name="connsiteY4" fmla="*/ 517704 h 1070960"/>
                    <a:gd name="connsiteX0" fmla="*/ 13 w 1066813"/>
                    <a:gd name="connsiteY0" fmla="*/ 517704 h 1086102"/>
                    <a:gd name="connsiteX1" fmla="*/ 544045 w 1066813"/>
                    <a:gd name="connsiteY1" fmla="*/ 6978 h 1086102"/>
                    <a:gd name="connsiteX2" fmla="*/ 1066813 w 1066813"/>
                    <a:gd name="connsiteY2" fmla="*/ 517704 h 1086102"/>
                    <a:gd name="connsiteX3" fmla="*/ 533413 w 1066813"/>
                    <a:gd name="connsiteY3" fmla="*/ 1070960 h 1086102"/>
                    <a:gd name="connsiteX4" fmla="*/ 13 w 1066813"/>
                    <a:gd name="connsiteY4" fmla="*/ 517704 h 1086102"/>
                    <a:gd name="connsiteX0" fmla="*/ 21804 w 1088604"/>
                    <a:gd name="connsiteY0" fmla="*/ 517704 h 1085573"/>
                    <a:gd name="connsiteX1" fmla="*/ 565836 w 1088604"/>
                    <a:gd name="connsiteY1" fmla="*/ 6978 h 1085573"/>
                    <a:gd name="connsiteX2" fmla="*/ 1088604 w 1088604"/>
                    <a:gd name="connsiteY2" fmla="*/ 517704 h 1085573"/>
                    <a:gd name="connsiteX3" fmla="*/ 555204 w 1088604"/>
                    <a:gd name="connsiteY3" fmla="*/ 1070960 h 1085573"/>
                    <a:gd name="connsiteX4" fmla="*/ 21804 w 1088604"/>
                    <a:gd name="connsiteY4" fmla="*/ 517704 h 1085573"/>
                    <a:gd name="connsiteX0" fmla="*/ 21804 w 1088604"/>
                    <a:gd name="connsiteY0" fmla="*/ 517077 h 1084946"/>
                    <a:gd name="connsiteX1" fmla="*/ 565836 w 1088604"/>
                    <a:gd name="connsiteY1" fmla="*/ 6351 h 1084946"/>
                    <a:gd name="connsiteX2" fmla="*/ 1088604 w 1088604"/>
                    <a:gd name="connsiteY2" fmla="*/ 517077 h 1084946"/>
                    <a:gd name="connsiteX3" fmla="*/ 555204 w 1088604"/>
                    <a:gd name="connsiteY3" fmla="*/ 1070333 h 1084946"/>
                    <a:gd name="connsiteX4" fmla="*/ 21804 w 1088604"/>
                    <a:gd name="connsiteY4" fmla="*/ 517077 h 1084946"/>
                    <a:gd name="connsiteX0" fmla="*/ 21804 w 1088604"/>
                    <a:gd name="connsiteY0" fmla="*/ 517077 h 1084946"/>
                    <a:gd name="connsiteX1" fmla="*/ 565836 w 1088604"/>
                    <a:gd name="connsiteY1" fmla="*/ 6351 h 1084946"/>
                    <a:gd name="connsiteX2" fmla="*/ 1088604 w 1088604"/>
                    <a:gd name="connsiteY2" fmla="*/ 517077 h 1084946"/>
                    <a:gd name="connsiteX3" fmla="*/ 555204 w 1088604"/>
                    <a:gd name="connsiteY3" fmla="*/ 1070333 h 1084946"/>
                    <a:gd name="connsiteX4" fmla="*/ 21804 w 1088604"/>
                    <a:gd name="connsiteY4" fmla="*/ 517077 h 1084946"/>
                    <a:gd name="connsiteX0" fmla="*/ 30634 w 1097434"/>
                    <a:gd name="connsiteY0" fmla="*/ 513309 h 1081178"/>
                    <a:gd name="connsiteX1" fmla="*/ 574666 w 1097434"/>
                    <a:gd name="connsiteY1" fmla="*/ 2583 h 1081178"/>
                    <a:gd name="connsiteX2" fmla="*/ 1097434 w 1097434"/>
                    <a:gd name="connsiteY2" fmla="*/ 513309 h 1081178"/>
                    <a:gd name="connsiteX3" fmla="*/ 564034 w 1097434"/>
                    <a:gd name="connsiteY3" fmla="*/ 1066565 h 1081178"/>
                    <a:gd name="connsiteX4" fmla="*/ 30634 w 1097434"/>
                    <a:gd name="connsiteY4" fmla="*/ 513309 h 1081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434" h="1081178">
                      <a:moveTo>
                        <a:pt x="30634" y="513309"/>
                      </a:moveTo>
                      <a:cubicBezTo>
                        <a:pt x="-84552" y="357244"/>
                        <a:pt x="131222" y="34481"/>
                        <a:pt x="574666" y="2583"/>
                      </a:cubicBezTo>
                      <a:cubicBezTo>
                        <a:pt x="1018110" y="-29315"/>
                        <a:pt x="916681" y="239651"/>
                        <a:pt x="1097434" y="513309"/>
                      </a:cubicBezTo>
                      <a:cubicBezTo>
                        <a:pt x="969843" y="925191"/>
                        <a:pt x="922418" y="960240"/>
                        <a:pt x="564034" y="1066565"/>
                      </a:cubicBezTo>
                      <a:cubicBezTo>
                        <a:pt x="205650" y="1172890"/>
                        <a:pt x="145820" y="669374"/>
                        <a:pt x="30634" y="513309"/>
                      </a:cubicBezTo>
                      <a:close/>
                    </a:path>
                  </a:pathLst>
                </a:cu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6"/>
                <p:cNvSpPr/>
                <p:nvPr/>
              </p:nvSpPr>
              <p:spPr>
                <a:xfrm rot="8766054">
                  <a:off x="8106087" y="2515811"/>
                  <a:ext cx="562527" cy="509902"/>
                </a:xfrm>
                <a:custGeom>
                  <a:avLst/>
                  <a:gdLst>
                    <a:gd name="connsiteX0" fmla="*/ 0 w 1066800"/>
                    <a:gd name="connsiteY0" fmla="*/ 553256 h 1106512"/>
                    <a:gd name="connsiteX1" fmla="*/ 533400 w 1066800"/>
                    <a:gd name="connsiteY1" fmla="*/ 0 h 1106512"/>
                    <a:gd name="connsiteX2" fmla="*/ 1066800 w 1066800"/>
                    <a:gd name="connsiteY2" fmla="*/ 553256 h 1106512"/>
                    <a:gd name="connsiteX3" fmla="*/ 533400 w 1066800"/>
                    <a:gd name="connsiteY3" fmla="*/ 1106512 h 1106512"/>
                    <a:gd name="connsiteX4" fmla="*/ 0 w 1066800"/>
                    <a:gd name="connsiteY4" fmla="*/ 553256 h 1106512"/>
                    <a:gd name="connsiteX0" fmla="*/ 9 w 1066809"/>
                    <a:gd name="connsiteY0" fmla="*/ 510726 h 1063982"/>
                    <a:gd name="connsiteX1" fmla="*/ 544041 w 1066809"/>
                    <a:gd name="connsiteY1" fmla="*/ 0 h 1063982"/>
                    <a:gd name="connsiteX2" fmla="*/ 1066809 w 1066809"/>
                    <a:gd name="connsiteY2" fmla="*/ 510726 h 1063982"/>
                    <a:gd name="connsiteX3" fmla="*/ 533409 w 1066809"/>
                    <a:gd name="connsiteY3" fmla="*/ 1063982 h 1063982"/>
                    <a:gd name="connsiteX4" fmla="*/ 9 w 1066809"/>
                    <a:gd name="connsiteY4" fmla="*/ 510726 h 1063982"/>
                    <a:gd name="connsiteX0" fmla="*/ 9 w 1066809"/>
                    <a:gd name="connsiteY0" fmla="*/ 517704 h 1070960"/>
                    <a:gd name="connsiteX1" fmla="*/ 544041 w 1066809"/>
                    <a:gd name="connsiteY1" fmla="*/ 6978 h 1070960"/>
                    <a:gd name="connsiteX2" fmla="*/ 1066809 w 1066809"/>
                    <a:gd name="connsiteY2" fmla="*/ 517704 h 1070960"/>
                    <a:gd name="connsiteX3" fmla="*/ 533409 w 1066809"/>
                    <a:gd name="connsiteY3" fmla="*/ 1070960 h 1070960"/>
                    <a:gd name="connsiteX4" fmla="*/ 9 w 1066809"/>
                    <a:gd name="connsiteY4" fmla="*/ 517704 h 1070960"/>
                    <a:gd name="connsiteX0" fmla="*/ 9 w 1066809"/>
                    <a:gd name="connsiteY0" fmla="*/ 517704 h 1070960"/>
                    <a:gd name="connsiteX1" fmla="*/ 544041 w 1066809"/>
                    <a:gd name="connsiteY1" fmla="*/ 6978 h 1070960"/>
                    <a:gd name="connsiteX2" fmla="*/ 1066809 w 1066809"/>
                    <a:gd name="connsiteY2" fmla="*/ 517704 h 1070960"/>
                    <a:gd name="connsiteX3" fmla="*/ 533409 w 1066809"/>
                    <a:gd name="connsiteY3" fmla="*/ 1070960 h 1070960"/>
                    <a:gd name="connsiteX4" fmla="*/ 9 w 1066809"/>
                    <a:gd name="connsiteY4" fmla="*/ 517704 h 1070960"/>
                    <a:gd name="connsiteX0" fmla="*/ 13 w 1066813"/>
                    <a:gd name="connsiteY0" fmla="*/ 517704 h 1086102"/>
                    <a:gd name="connsiteX1" fmla="*/ 544045 w 1066813"/>
                    <a:gd name="connsiteY1" fmla="*/ 6978 h 1086102"/>
                    <a:gd name="connsiteX2" fmla="*/ 1066813 w 1066813"/>
                    <a:gd name="connsiteY2" fmla="*/ 517704 h 1086102"/>
                    <a:gd name="connsiteX3" fmla="*/ 533413 w 1066813"/>
                    <a:gd name="connsiteY3" fmla="*/ 1070960 h 1086102"/>
                    <a:gd name="connsiteX4" fmla="*/ 13 w 1066813"/>
                    <a:gd name="connsiteY4" fmla="*/ 517704 h 1086102"/>
                    <a:gd name="connsiteX0" fmla="*/ 21804 w 1088604"/>
                    <a:gd name="connsiteY0" fmla="*/ 517704 h 1085573"/>
                    <a:gd name="connsiteX1" fmla="*/ 565836 w 1088604"/>
                    <a:gd name="connsiteY1" fmla="*/ 6978 h 1085573"/>
                    <a:gd name="connsiteX2" fmla="*/ 1088604 w 1088604"/>
                    <a:gd name="connsiteY2" fmla="*/ 517704 h 1085573"/>
                    <a:gd name="connsiteX3" fmla="*/ 555204 w 1088604"/>
                    <a:gd name="connsiteY3" fmla="*/ 1070960 h 1085573"/>
                    <a:gd name="connsiteX4" fmla="*/ 21804 w 1088604"/>
                    <a:gd name="connsiteY4" fmla="*/ 517704 h 1085573"/>
                    <a:gd name="connsiteX0" fmla="*/ 21804 w 1088604"/>
                    <a:gd name="connsiteY0" fmla="*/ 517077 h 1084946"/>
                    <a:gd name="connsiteX1" fmla="*/ 565836 w 1088604"/>
                    <a:gd name="connsiteY1" fmla="*/ 6351 h 1084946"/>
                    <a:gd name="connsiteX2" fmla="*/ 1088604 w 1088604"/>
                    <a:gd name="connsiteY2" fmla="*/ 517077 h 1084946"/>
                    <a:gd name="connsiteX3" fmla="*/ 555204 w 1088604"/>
                    <a:gd name="connsiteY3" fmla="*/ 1070333 h 1084946"/>
                    <a:gd name="connsiteX4" fmla="*/ 21804 w 1088604"/>
                    <a:gd name="connsiteY4" fmla="*/ 517077 h 1084946"/>
                    <a:gd name="connsiteX0" fmla="*/ 21804 w 1088604"/>
                    <a:gd name="connsiteY0" fmla="*/ 517077 h 1084946"/>
                    <a:gd name="connsiteX1" fmla="*/ 565836 w 1088604"/>
                    <a:gd name="connsiteY1" fmla="*/ 6351 h 1084946"/>
                    <a:gd name="connsiteX2" fmla="*/ 1088604 w 1088604"/>
                    <a:gd name="connsiteY2" fmla="*/ 517077 h 1084946"/>
                    <a:gd name="connsiteX3" fmla="*/ 555204 w 1088604"/>
                    <a:gd name="connsiteY3" fmla="*/ 1070333 h 1084946"/>
                    <a:gd name="connsiteX4" fmla="*/ 21804 w 1088604"/>
                    <a:gd name="connsiteY4" fmla="*/ 517077 h 1084946"/>
                    <a:gd name="connsiteX0" fmla="*/ 30634 w 1097434"/>
                    <a:gd name="connsiteY0" fmla="*/ 513309 h 1081178"/>
                    <a:gd name="connsiteX1" fmla="*/ 574666 w 1097434"/>
                    <a:gd name="connsiteY1" fmla="*/ 2583 h 1081178"/>
                    <a:gd name="connsiteX2" fmla="*/ 1097434 w 1097434"/>
                    <a:gd name="connsiteY2" fmla="*/ 513309 h 1081178"/>
                    <a:gd name="connsiteX3" fmla="*/ 564034 w 1097434"/>
                    <a:gd name="connsiteY3" fmla="*/ 1066565 h 1081178"/>
                    <a:gd name="connsiteX4" fmla="*/ 30634 w 1097434"/>
                    <a:gd name="connsiteY4" fmla="*/ 513309 h 1081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434" h="1081178">
                      <a:moveTo>
                        <a:pt x="30634" y="513309"/>
                      </a:moveTo>
                      <a:cubicBezTo>
                        <a:pt x="-84552" y="357244"/>
                        <a:pt x="131222" y="34481"/>
                        <a:pt x="574666" y="2583"/>
                      </a:cubicBezTo>
                      <a:cubicBezTo>
                        <a:pt x="1018110" y="-29315"/>
                        <a:pt x="916681" y="239651"/>
                        <a:pt x="1097434" y="513309"/>
                      </a:cubicBezTo>
                      <a:cubicBezTo>
                        <a:pt x="969843" y="925191"/>
                        <a:pt x="922418" y="960240"/>
                        <a:pt x="564034" y="1066565"/>
                      </a:cubicBezTo>
                      <a:cubicBezTo>
                        <a:pt x="205650" y="1172890"/>
                        <a:pt x="145820" y="669374"/>
                        <a:pt x="30634" y="513309"/>
                      </a:cubicBezTo>
                      <a:close/>
                    </a:path>
                  </a:pathLst>
                </a:custGeom>
                <a:solidFill>
                  <a:schemeClr val="bg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6"/>
                <p:cNvSpPr/>
                <p:nvPr/>
              </p:nvSpPr>
              <p:spPr>
                <a:xfrm>
                  <a:off x="9021902" y="2978783"/>
                  <a:ext cx="45719" cy="45719"/>
                </a:xfrm>
                <a:custGeom>
                  <a:avLst/>
                  <a:gdLst>
                    <a:gd name="connsiteX0" fmla="*/ 0 w 1066800"/>
                    <a:gd name="connsiteY0" fmla="*/ 553256 h 1106512"/>
                    <a:gd name="connsiteX1" fmla="*/ 533400 w 1066800"/>
                    <a:gd name="connsiteY1" fmla="*/ 0 h 1106512"/>
                    <a:gd name="connsiteX2" fmla="*/ 1066800 w 1066800"/>
                    <a:gd name="connsiteY2" fmla="*/ 553256 h 1106512"/>
                    <a:gd name="connsiteX3" fmla="*/ 533400 w 1066800"/>
                    <a:gd name="connsiteY3" fmla="*/ 1106512 h 1106512"/>
                    <a:gd name="connsiteX4" fmla="*/ 0 w 1066800"/>
                    <a:gd name="connsiteY4" fmla="*/ 553256 h 1106512"/>
                    <a:gd name="connsiteX0" fmla="*/ 9 w 1066809"/>
                    <a:gd name="connsiteY0" fmla="*/ 510726 h 1063982"/>
                    <a:gd name="connsiteX1" fmla="*/ 544041 w 1066809"/>
                    <a:gd name="connsiteY1" fmla="*/ 0 h 1063982"/>
                    <a:gd name="connsiteX2" fmla="*/ 1066809 w 1066809"/>
                    <a:gd name="connsiteY2" fmla="*/ 510726 h 1063982"/>
                    <a:gd name="connsiteX3" fmla="*/ 533409 w 1066809"/>
                    <a:gd name="connsiteY3" fmla="*/ 1063982 h 1063982"/>
                    <a:gd name="connsiteX4" fmla="*/ 9 w 1066809"/>
                    <a:gd name="connsiteY4" fmla="*/ 510726 h 1063982"/>
                    <a:gd name="connsiteX0" fmla="*/ 9 w 1066809"/>
                    <a:gd name="connsiteY0" fmla="*/ 517704 h 1070960"/>
                    <a:gd name="connsiteX1" fmla="*/ 544041 w 1066809"/>
                    <a:gd name="connsiteY1" fmla="*/ 6978 h 1070960"/>
                    <a:gd name="connsiteX2" fmla="*/ 1066809 w 1066809"/>
                    <a:gd name="connsiteY2" fmla="*/ 517704 h 1070960"/>
                    <a:gd name="connsiteX3" fmla="*/ 533409 w 1066809"/>
                    <a:gd name="connsiteY3" fmla="*/ 1070960 h 1070960"/>
                    <a:gd name="connsiteX4" fmla="*/ 9 w 1066809"/>
                    <a:gd name="connsiteY4" fmla="*/ 517704 h 1070960"/>
                    <a:gd name="connsiteX0" fmla="*/ 9 w 1066809"/>
                    <a:gd name="connsiteY0" fmla="*/ 517704 h 1070960"/>
                    <a:gd name="connsiteX1" fmla="*/ 544041 w 1066809"/>
                    <a:gd name="connsiteY1" fmla="*/ 6978 h 1070960"/>
                    <a:gd name="connsiteX2" fmla="*/ 1066809 w 1066809"/>
                    <a:gd name="connsiteY2" fmla="*/ 517704 h 1070960"/>
                    <a:gd name="connsiteX3" fmla="*/ 533409 w 1066809"/>
                    <a:gd name="connsiteY3" fmla="*/ 1070960 h 1070960"/>
                    <a:gd name="connsiteX4" fmla="*/ 9 w 1066809"/>
                    <a:gd name="connsiteY4" fmla="*/ 517704 h 1070960"/>
                    <a:gd name="connsiteX0" fmla="*/ 13 w 1066813"/>
                    <a:gd name="connsiteY0" fmla="*/ 517704 h 1086102"/>
                    <a:gd name="connsiteX1" fmla="*/ 544045 w 1066813"/>
                    <a:gd name="connsiteY1" fmla="*/ 6978 h 1086102"/>
                    <a:gd name="connsiteX2" fmla="*/ 1066813 w 1066813"/>
                    <a:gd name="connsiteY2" fmla="*/ 517704 h 1086102"/>
                    <a:gd name="connsiteX3" fmla="*/ 533413 w 1066813"/>
                    <a:gd name="connsiteY3" fmla="*/ 1070960 h 1086102"/>
                    <a:gd name="connsiteX4" fmla="*/ 13 w 1066813"/>
                    <a:gd name="connsiteY4" fmla="*/ 517704 h 1086102"/>
                    <a:gd name="connsiteX0" fmla="*/ 21804 w 1088604"/>
                    <a:gd name="connsiteY0" fmla="*/ 517704 h 1085573"/>
                    <a:gd name="connsiteX1" fmla="*/ 565836 w 1088604"/>
                    <a:gd name="connsiteY1" fmla="*/ 6978 h 1085573"/>
                    <a:gd name="connsiteX2" fmla="*/ 1088604 w 1088604"/>
                    <a:gd name="connsiteY2" fmla="*/ 517704 h 1085573"/>
                    <a:gd name="connsiteX3" fmla="*/ 555204 w 1088604"/>
                    <a:gd name="connsiteY3" fmla="*/ 1070960 h 1085573"/>
                    <a:gd name="connsiteX4" fmla="*/ 21804 w 1088604"/>
                    <a:gd name="connsiteY4" fmla="*/ 517704 h 1085573"/>
                    <a:gd name="connsiteX0" fmla="*/ 21804 w 1088604"/>
                    <a:gd name="connsiteY0" fmla="*/ 517077 h 1084946"/>
                    <a:gd name="connsiteX1" fmla="*/ 565836 w 1088604"/>
                    <a:gd name="connsiteY1" fmla="*/ 6351 h 1084946"/>
                    <a:gd name="connsiteX2" fmla="*/ 1088604 w 1088604"/>
                    <a:gd name="connsiteY2" fmla="*/ 517077 h 1084946"/>
                    <a:gd name="connsiteX3" fmla="*/ 555204 w 1088604"/>
                    <a:gd name="connsiteY3" fmla="*/ 1070333 h 1084946"/>
                    <a:gd name="connsiteX4" fmla="*/ 21804 w 1088604"/>
                    <a:gd name="connsiteY4" fmla="*/ 517077 h 1084946"/>
                    <a:gd name="connsiteX0" fmla="*/ 21804 w 1088604"/>
                    <a:gd name="connsiteY0" fmla="*/ 517077 h 1084946"/>
                    <a:gd name="connsiteX1" fmla="*/ 565836 w 1088604"/>
                    <a:gd name="connsiteY1" fmla="*/ 6351 h 1084946"/>
                    <a:gd name="connsiteX2" fmla="*/ 1088604 w 1088604"/>
                    <a:gd name="connsiteY2" fmla="*/ 517077 h 1084946"/>
                    <a:gd name="connsiteX3" fmla="*/ 555204 w 1088604"/>
                    <a:gd name="connsiteY3" fmla="*/ 1070333 h 1084946"/>
                    <a:gd name="connsiteX4" fmla="*/ 21804 w 1088604"/>
                    <a:gd name="connsiteY4" fmla="*/ 517077 h 1084946"/>
                    <a:gd name="connsiteX0" fmla="*/ 30634 w 1097434"/>
                    <a:gd name="connsiteY0" fmla="*/ 513309 h 1081178"/>
                    <a:gd name="connsiteX1" fmla="*/ 574666 w 1097434"/>
                    <a:gd name="connsiteY1" fmla="*/ 2583 h 1081178"/>
                    <a:gd name="connsiteX2" fmla="*/ 1097434 w 1097434"/>
                    <a:gd name="connsiteY2" fmla="*/ 513309 h 1081178"/>
                    <a:gd name="connsiteX3" fmla="*/ 564034 w 1097434"/>
                    <a:gd name="connsiteY3" fmla="*/ 1066565 h 1081178"/>
                    <a:gd name="connsiteX4" fmla="*/ 30634 w 1097434"/>
                    <a:gd name="connsiteY4" fmla="*/ 513309 h 1081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434" h="1081178">
                      <a:moveTo>
                        <a:pt x="30634" y="513309"/>
                      </a:moveTo>
                      <a:cubicBezTo>
                        <a:pt x="-84552" y="357244"/>
                        <a:pt x="131222" y="34481"/>
                        <a:pt x="574666" y="2583"/>
                      </a:cubicBezTo>
                      <a:cubicBezTo>
                        <a:pt x="1018110" y="-29315"/>
                        <a:pt x="916681" y="239651"/>
                        <a:pt x="1097434" y="513309"/>
                      </a:cubicBezTo>
                      <a:cubicBezTo>
                        <a:pt x="969843" y="925191"/>
                        <a:pt x="922418" y="960240"/>
                        <a:pt x="564034" y="1066565"/>
                      </a:cubicBezTo>
                      <a:cubicBezTo>
                        <a:pt x="205650" y="1172890"/>
                        <a:pt x="145820" y="669374"/>
                        <a:pt x="30634" y="513309"/>
                      </a:cubicBezTo>
                      <a:close/>
                    </a:path>
                  </a:pathLst>
                </a:custGeom>
                <a:solidFill>
                  <a:schemeClr val="bg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Arrow: Down 11"/>
                <p:cNvSpPr/>
                <p:nvPr/>
              </p:nvSpPr>
              <p:spPr>
                <a:xfrm>
                  <a:off x="8977932" y="2643286"/>
                  <a:ext cx="137328" cy="2549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Down 12"/>
                <p:cNvSpPr/>
                <p:nvPr/>
              </p:nvSpPr>
              <p:spPr>
                <a:xfrm>
                  <a:off x="9692472" y="2502932"/>
                  <a:ext cx="137328" cy="2549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6934200" y="1600200"/>
                  <a:ext cx="827021" cy="369332"/>
                </a:xfrm>
                <a:prstGeom prst="rect">
                  <a:avLst/>
                </a:prstGeom>
                <a:noFill/>
              </p:spPr>
              <p:txBody>
                <a:bodyPr wrap="none" rtlCol="0">
                  <a:spAutoFit/>
                </a:bodyPr>
                <a:lstStyle/>
                <a:p>
                  <a:r>
                    <a:rPr lang="en-US" dirty="0"/>
                    <a:t>Gravel</a:t>
                  </a:r>
                </a:p>
              </p:txBody>
            </p:sp>
            <p:sp>
              <p:nvSpPr>
                <p:cNvPr id="15" name="TextBox 14"/>
                <p:cNvSpPr txBox="1"/>
                <p:nvPr/>
              </p:nvSpPr>
              <p:spPr>
                <a:xfrm>
                  <a:off x="8065802" y="2177534"/>
                  <a:ext cx="654346" cy="369332"/>
                </a:xfrm>
                <a:prstGeom prst="rect">
                  <a:avLst/>
                </a:prstGeom>
                <a:noFill/>
              </p:spPr>
              <p:txBody>
                <a:bodyPr wrap="none" rtlCol="0">
                  <a:spAutoFit/>
                </a:bodyPr>
                <a:lstStyle/>
                <a:p>
                  <a:r>
                    <a:rPr lang="en-US" dirty="0"/>
                    <a:t>Sand</a:t>
                  </a:r>
                </a:p>
              </p:txBody>
            </p:sp>
            <p:sp>
              <p:nvSpPr>
                <p:cNvPr id="16" name="TextBox 15"/>
                <p:cNvSpPr txBox="1"/>
                <p:nvPr/>
              </p:nvSpPr>
              <p:spPr>
                <a:xfrm>
                  <a:off x="8831208" y="2299247"/>
                  <a:ext cx="465192" cy="369332"/>
                </a:xfrm>
                <a:prstGeom prst="rect">
                  <a:avLst/>
                </a:prstGeom>
                <a:noFill/>
              </p:spPr>
              <p:txBody>
                <a:bodyPr wrap="none" rtlCol="0">
                  <a:spAutoFit/>
                </a:bodyPr>
                <a:lstStyle/>
                <a:p>
                  <a:r>
                    <a:rPr lang="en-US" dirty="0"/>
                    <a:t>Silt</a:t>
                  </a:r>
                </a:p>
              </p:txBody>
            </p:sp>
            <p:sp>
              <p:nvSpPr>
                <p:cNvPr id="17" name="TextBox 16"/>
                <p:cNvSpPr txBox="1"/>
                <p:nvPr/>
              </p:nvSpPr>
              <p:spPr>
                <a:xfrm>
                  <a:off x="9438994" y="2133600"/>
                  <a:ext cx="612860" cy="369332"/>
                </a:xfrm>
                <a:prstGeom prst="rect">
                  <a:avLst/>
                </a:prstGeom>
                <a:noFill/>
              </p:spPr>
              <p:txBody>
                <a:bodyPr wrap="none" rtlCol="0">
                  <a:spAutoFit/>
                </a:bodyPr>
                <a:lstStyle/>
                <a:p>
                  <a:r>
                    <a:rPr lang="en-US" dirty="0"/>
                    <a:t>Clay</a:t>
                  </a:r>
                </a:p>
              </p:txBody>
            </p:sp>
            <p:sp>
              <p:nvSpPr>
                <p:cNvPr id="18" name="TextBox 17"/>
                <p:cNvSpPr txBox="1"/>
                <p:nvPr/>
              </p:nvSpPr>
              <p:spPr>
                <a:xfrm>
                  <a:off x="9144000" y="2743200"/>
                  <a:ext cx="1416570" cy="461665"/>
                </a:xfrm>
                <a:prstGeom prst="rect">
                  <a:avLst/>
                </a:prstGeom>
                <a:noFill/>
              </p:spPr>
              <p:txBody>
                <a:bodyPr wrap="square" rtlCol="0">
                  <a:spAutoFit/>
                </a:bodyPr>
                <a:lstStyle/>
                <a:p>
                  <a:r>
                    <a:rPr lang="en-US" sz="1200" dirty="0"/>
                    <a:t>Too small to see with the naked eye!</a:t>
                  </a:r>
                </a:p>
              </p:txBody>
            </p:sp>
            <p:grpSp>
              <p:nvGrpSpPr>
                <p:cNvPr id="64" name="Group 63"/>
                <p:cNvGrpSpPr/>
                <p:nvPr/>
              </p:nvGrpSpPr>
              <p:grpSpPr>
                <a:xfrm>
                  <a:off x="6705600" y="3200400"/>
                  <a:ext cx="3502152" cy="182880"/>
                  <a:chOff x="8994648" y="5074920"/>
                  <a:chExt cx="3502152" cy="182880"/>
                </a:xfrm>
              </p:grpSpPr>
              <p:grpSp>
                <p:nvGrpSpPr>
                  <p:cNvPr id="36" name="Group 35"/>
                  <p:cNvGrpSpPr/>
                  <p:nvPr/>
                </p:nvGrpSpPr>
                <p:grpSpPr>
                  <a:xfrm>
                    <a:off x="8994648" y="5074920"/>
                    <a:ext cx="3502152" cy="182880"/>
                    <a:chOff x="8915400" y="3429000"/>
                    <a:chExt cx="3502152" cy="182880"/>
                  </a:xfrm>
                </p:grpSpPr>
                <p:cxnSp>
                  <p:nvCxnSpPr>
                    <p:cNvPr id="20" name="Straight Connector 19"/>
                    <p:cNvCxnSpPr/>
                    <p:nvPr/>
                  </p:nvCxnSpPr>
                  <p:spPr>
                    <a:xfrm>
                      <a:off x="8915400" y="3505200"/>
                      <a:ext cx="350215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8915400" y="3429000"/>
                      <a:ext cx="0" cy="18288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9525000" y="3429000"/>
                      <a:ext cx="0" cy="18288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10210800" y="3429000"/>
                      <a:ext cx="0" cy="18288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10820400" y="3429000"/>
                      <a:ext cx="0" cy="18288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1506200" y="3429000"/>
                      <a:ext cx="0" cy="18288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2115800" y="3429000"/>
                      <a:ext cx="0" cy="18288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9220200" y="3456432"/>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875520" y="3456432"/>
                      <a:ext cx="0" cy="91440"/>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37" name="Straight Connector 36"/>
                  <p:cNvCxnSpPr/>
                  <p:nvPr/>
                </p:nvCxnSpPr>
                <p:spPr>
                  <a:xfrm>
                    <a:off x="10591800" y="5105400"/>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1237976" y="5105400"/>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11887200" y="5105400"/>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12496800" y="5105400"/>
                    <a:ext cx="0" cy="91440"/>
                  </a:xfrm>
                  <a:prstGeom prst="line">
                    <a:avLst/>
                  </a:prstGeom>
                  <a:ln w="19050"/>
                </p:spPr>
                <p:style>
                  <a:lnRef idx="1">
                    <a:schemeClr val="dk1"/>
                  </a:lnRef>
                  <a:fillRef idx="0">
                    <a:schemeClr val="dk1"/>
                  </a:fillRef>
                  <a:effectRef idx="0">
                    <a:schemeClr val="dk1"/>
                  </a:effectRef>
                  <a:fontRef idx="minor">
                    <a:schemeClr val="tx1"/>
                  </a:fontRef>
                </p:style>
              </p:cxnSp>
            </p:grpSp>
            <p:sp>
              <p:nvSpPr>
                <p:cNvPr id="65" name="TextBox 64"/>
                <p:cNvSpPr txBox="1"/>
                <p:nvPr/>
              </p:nvSpPr>
              <p:spPr>
                <a:xfrm>
                  <a:off x="6172200" y="3364468"/>
                  <a:ext cx="4200189" cy="369332"/>
                </a:xfrm>
                <a:prstGeom prst="rect">
                  <a:avLst/>
                </a:prstGeom>
                <a:noFill/>
              </p:spPr>
              <p:txBody>
                <a:bodyPr wrap="none" rtlCol="0">
                  <a:spAutoFit/>
                </a:bodyPr>
                <a:lstStyle/>
                <a:p>
                  <a:r>
                    <a:rPr lang="en-US" dirty="0"/>
                    <a:t>mm </a:t>
                  </a:r>
                  <a:r>
                    <a:rPr lang="en-US" dirty="0" smtClean="0"/>
                    <a:t>0        1        </a:t>
                  </a:r>
                  <a:r>
                    <a:rPr lang="en-US" dirty="0"/>
                    <a:t>2         3       4         5  </a:t>
                  </a:r>
                </a:p>
              </p:txBody>
            </p:sp>
          </p:grpSp>
        </p:grpSp>
        <p:sp>
          <p:nvSpPr>
            <p:cNvPr id="69" name="TextBox 68"/>
            <p:cNvSpPr txBox="1"/>
            <p:nvPr/>
          </p:nvSpPr>
          <p:spPr>
            <a:xfrm>
              <a:off x="5260410" y="4385408"/>
              <a:ext cx="1292790" cy="276999"/>
            </a:xfrm>
            <a:prstGeom prst="rect">
              <a:avLst/>
            </a:prstGeom>
            <a:noFill/>
          </p:spPr>
          <p:txBody>
            <a:bodyPr wrap="none" rtlCol="0">
              <a:spAutoFit/>
            </a:bodyPr>
            <a:lstStyle/>
            <a:p>
              <a:r>
                <a:rPr lang="en-US" sz="1200" dirty="0"/>
                <a:t>Image by E. Clyne</a:t>
              </a:r>
            </a:p>
          </p:txBody>
        </p:sp>
      </p:grpSp>
      <p:sp>
        <p:nvSpPr>
          <p:cNvPr id="74" name="TextBox 73"/>
          <p:cNvSpPr txBox="1"/>
          <p:nvPr/>
        </p:nvSpPr>
        <p:spPr>
          <a:xfrm>
            <a:off x="6139294" y="6519446"/>
            <a:ext cx="2699906" cy="338554"/>
          </a:xfrm>
          <a:prstGeom prst="rect">
            <a:avLst/>
          </a:prstGeom>
          <a:noFill/>
        </p:spPr>
        <p:txBody>
          <a:bodyPr wrap="none" rtlCol="0">
            <a:spAutoFit/>
          </a:bodyPr>
          <a:lstStyle/>
          <a:p>
            <a:r>
              <a:rPr lang="en-US" sz="1600" dirty="0"/>
              <a:t>Sand pictures from Leo Kenney</a:t>
            </a:r>
          </a:p>
        </p:txBody>
      </p:sp>
    </p:spTree>
    <p:extLst>
      <p:ext uri="{BB962C8B-B14F-4D97-AF65-F5344CB8AC3E}">
        <p14:creationId xmlns:p14="http://schemas.microsoft.com/office/powerpoint/2010/main" val="19906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Rivers</a:t>
            </a:r>
          </a:p>
        </p:txBody>
      </p:sp>
      <p:sp>
        <p:nvSpPr>
          <p:cNvPr id="3" name="Content Placeholder 2"/>
          <p:cNvSpPr>
            <a:spLocks noGrp="1"/>
          </p:cNvSpPr>
          <p:nvPr>
            <p:ph sz="quarter" idx="1"/>
          </p:nvPr>
        </p:nvSpPr>
        <p:spPr/>
        <p:txBody>
          <a:bodyPr/>
          <a:lstStyle/>
          <a:p>
            <a:r>
              <a:rPr lang="en-US" dirty="0"/>
              <a:t>Rivers roll rocks, which slowly breaks them down and smooths their edges</a:t>
            </a:r>
          </a:p>
          <a:p>
            <a:endParaRPr lang="en-US" dirty="0"/>
          </a:p>
          <a:p>
            <a:endParaRPr lang="en-US" dirty="0"/>
          </a:p>
          <a:p>
            <a:endParaRPr lang="en-US" dirty="0"/>
          </a:p>
          <a:p>
            <a:endParaRPr lang="en-US" dirty="0"/>
          </a:p>
        </p:txBody>
      </p:sp>
      <p:sp>
        <p:nvSpPr>
          <p:cNvPr id="5" name="Content Placeholder 4"/>
          <p:cNvSpPr>
            <a:spLocks noGrp="1"/>
          </p:cNvSpPr>
          <p:nvPr>
            <p:ph sz="quarter" idx="2"/>
          </p:nvPr>
        </p:nvSpPr>
        <p:spPr/>
        <p:txBody>
          <a:bodyPr/>
          <a:lstStyle/>
          <a:p>
            <a:r>
              <a:rPr lang="en-US" dirty="0"/>
              <a:t>In the mountains</a:t>
            </a:r>
          </a:p>
          <a:p>
            <a:endParaRPr lang="en-US" dirty="0"/>
          </a:p>
          <a:p>
            <a:endParaRPr lang="en-US" dirty="0"/>
          </a:p>
          <a:p>
            <a:endParaRPr lang="en-US" dirty="0"/>
          </a:p>
          <a:p>
            <a:endParaRPr lang="en-US" dirty="0"/>
          </a:p>
          <a:p>
            <a:r>
              <a:rPr lang="en-US" dirty="0"/>
              <a:t>Close to the ocean</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914400" y="3524892"/>
            <a:ext cx="3276600" cy="3313416"/>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7800" y="2087084"/>
            <a:ext cx="2831178" cy="2226634"/>
          </a:xfrm>
          <a:prstGeom prst="rect">
            <a:avLst/>
          </a:prstGeom>
        </p:spPr>
      </p:pic>
      <p:pic>
        <p:nvPicPr>
          <p:cNvPr id="2050" name="Picture 2" descr="NOAA Photo Library Image - corp220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4555" y="4758220"/>
            <a:ext cx="2941544" cy="1714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40849" y="6200001"/>
            <a:ext cx="588751" cy="276999"/>
          </a:xfrm>
          <a:prstGeom prst="rect">
            <a:avLst/>
          </a:prstGeom>
          <a:noFill/>
        </p:spPr>
        <p:txBody>
          <a:bodyPr wrap="none" rtlCol="0">
            <a:spAutoFit/>
          </a:bodyPr>
          <a:lstStyle/>
          <a:p>
            <a:r>
              <a:rPr lang="en-US" sz="1200" dirty="0">
                <a:solidFill>
                  <a:schemeClr val="bg1"/>
                </a:solidFill>
              </a:rPr>
              <a:t>NOAA</a:t>
            </a:r>
          </a:p>
        </p:txBody>
      </p:sp>
      <p:sp>
        <p:nvSpPr>
          <p:cNvPr id="17" name="TextBox 16"/>
          <p:cNvSpPr txBox="1"/>
          <p:nvPr/>
        </p:nvSpPr>
        <p:spPr>
          <a:xfrm>
            <a:off x="-1" y="6307555"/>
            <a:ext cx="895993" cy="461665"/>
          </a:xfrm>
          <a:prstGeom prst="rect">
            <a:avLst/>
          </a:prstGeom>
          <a:noFill/>
        </p:spPr>
        <p:txBody>
          <a:bodyPr wrap="square" rtlCol="0">
            <a:spAutoFit/>
          </a:bodyPr>
          <a:lstStyle/>
          <a:p>
            <a:r>
              <a:rPr lang="en-US" sz="1200" dirty="0" smtClean="0"/>
              <a:t>Photo from E</a:t>
            </a:r>
            <a:r>
              <a:rPr lang="en-US" sz="1200" dirty="0"/>
              <a:t>. Clyne</a:t>
            </a:r>
          </a:p>
        </p:txBody>
      </p:sp>
      <p:grpSp>
        <p:nvGrpSpPr>
          <p:cNvPr id="14" name="Group 13"/>
          <p:cNvGrpSpPr/>
          <p:nvPr/>
        </p:nvGrpSpPr>
        <p:grpSpPr>
          <a:xfrm>
            <a:off x="835596" y="1381202"/>
            <a:ext cx="6934200" cy="5200650"/>
            <a:chOff x="8610600" y="1371600"/>
            <a:chExt cx="6934200" cy="5200650"/>
          </a:xfrm>
        </p:grpSpPr>
        <p:pic>
          <p:nvPicPr>
            <p:cNvPr id="1026" name="Picture 2" descr="http://cdn.phys.org/newman/gfx/news/hires/2013/trackingsedi.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10600" y="1371600"/>
              <a:ext cx="6934200" cy="52006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610600" y="1371600"/>
              <a:ext cx="2634439" cy="276999"/>
            </a:xfrm>
            <a:prstGeom prst="rect">
              <a:avLst/>
            </a:prstGeom>
            <a:noFill/>
          </p:spPr>
          <p:txBody>
            <a:bodyPr wrap="none" rtlCol="0">
              <a:spAutoFit/>
            </a:bodyPr>
            <a:lstStyle/>
            <a:p>
              <a:r>
                <a:rPr lang="en-US" sz="1200" dirty="0"/>
                <a:t>Photo by Tom </a:t>
              </a:r>
              <a:r>
                <a:rPr lang="en-US" sz="1200" dirty="0" err="1" smtClean="0"/>
                <a:t>Roorda</a:t>
              </a:r>
              <a:r>
                <a:rPr lang="en-US" sz="1200" dirty="0" smtClean="0"/>
                <a:t>, Port Angeles, WA</a:t>
              </a:r>
              <a:endParaRPr lang="en-US" sz="1200" dirty="0"/>
            </a:p>
          </p:txBody>
        </p:sp>
      </p:grpSp>
      <p:sp>
        <p:nvSpPr>
          <p:cNvPr id="15" name="TextBox 14"/>
          <p:cNvSpPr txBox="1"/>
          <p:nvPr/>
        </p:nvSpPr>
        <p:spPr>
          <a:xfrm>
            <a:off x="8080095" y="3823555"/>
            <a:ext cx="895993" cy="461665"/>
          </a:xfrm>
          <a:prstGeom prst="rect">
            <a:avLst/>
          </a:prstGeom>
          <a:noFill/>
        </p:spPr>
        <p:txBody>
          <a:bodyPr wrap="square" rtlCol="0">
            <a:spAutoFit/>
          </a:bodyPr>
          <a:lstStyle/>
          <a:p>
            <a:r>
              <a:rPr lang="en-US" sz="1200" dirty="0" smtClean="0"/>
              <a:t>Photo from E</a:t>
            </a:r>
            <a:r>
              <a:rPr lang="en-US" sz="1200" dirty="0"/>
              <a:t>. Clyne</a:t>
            </a:r>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Glaciers</a:t>
            </a:r>
          </a:p>
        </p:txBody>
      </p:sp>
      <p:sp>
        <p:nvSpPr>
          <p:cNvPr id="3" name="Content Placeholder 2"/>
          <p:cNvSpPr>
            <a:spLocks noGrp="1"/>
          </p:cNvSpPr>
          <p:nvPr>
            <p:ph sz="quarter" idx="1"/>
          </p:nvPr>
        </p:nvSpPr>
        <p:spPr/>
        <p:txBody>
          <a:bodyPr/>
          <a:lstStyle/>
          <a:p>
            <a:r>
              <a:rPr lang="en-US" dirty="0"/>
              <a:t>Glaciers ‘Pluck’ rocks, the same way potholes form!</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2209800"/>
            <a:ext cx="6370617" cy="3810000"/>
          </a:xfrm>
          <a:prstGeom prst="rect">
            <a:avLst/>
          </a:prstGeom>
        </p:spPr>
      </p:pic>
      <p:sp>
        <p:nvSpPr>
          <p:cNvPr id="5" name="TextBox 4"/>
          <p:cNvSpPr txBox="1"/>
          <p:nvPr/>
        </p:nvSpPr>
        <p:spPr>
          <a:xfrm>
            <a:off x="6477000" y="2286000"/>
            <a:ext cx="1986313" cy="307777"/>
          </a:xfrm>
          <a:prstGeom prst="rect">
            <a:avLst/>
          </a:prstGeom>
          <a:noFill/>
        </p:spPr>
        <p:txBody>
          <a:bodyPr wrap="none" rtlCol="0">
            <a:spAutoFit/>
          </a:bodyPr>
          <a:lstStyle/>
          <a:p>
            <a:r>
              <a:rPr lang="en-US" sz="1400" dirty="0">
                <a:solidFill>
                  <a:schemeClr val="bg1"/>
                </a:solidFill>
              </a:rPr>
              <a:t>Geo41.com Matt Roberts</a:t>
            </a:r>
          </a:p>
        </p:txBody>
      </p:sp>
      <p:sp>
        <p:nvSpPr>
          <p:cNvPr id="6" name="TextBox 5"/>
          <p:cNvSpPr txBox="1"/>
          <p:nvPr/>
        </p:nvSpPr>
        <p:spPr>
          <a:xfrm>
            <a:off x="1752600" y="6049089"/>
            <a:ext cx="6477000" cy="553998"/>
          </a:xfrm>
          <a:prstGeom prst="rect">
            <a:avLst/>
          </a:prstGeom>
          <a:noFill/>
        </p:spPr>
        <p:txBody>
          <a:bodyPr wrap="square" rtlCol="0">
            <a:spAutoFit/>
          </a:bodyPr>
          <a:lstStyle/>
          <a:p>
            <a:r>
              <a:rPr lang="en-US" sz="1000" dirty="0" smtClean="0"/>
              <a:t>Image from Luis Maria Benitez GNU General Public License &amp; </a:t>
            </a:r>
            <a:r>
              <a:rPr lang="en-US" sz="1000" dirty="0" err="1" smtClean="0"/>
              <a:t>WikiMedia</a:t>
            </a:r>
            <a:r>
              <a:rPr lang="en-US" sz="1000" dirty="0" smtClean="0"/>
              <a:t> (CC by SA 3.0CC Share-Alike License)</a:t>
            </a:r>
            <a:br>
              <a:rPr lang="en-US" sz="1000" dirty="0" smtClean="0"/>
            </a:br>
            <a:r>
              <a:rPr lang="en-US" sz="1000" u="sng" dirty="0">
                <a:hlinkClick r:id="rId4"/>
              </a:rPr>
              <a:t>https://commons.wikimedia.org/wiki/File:Arranque_glaciar-en.svg</a:t>
            </a:r>
            <a:endParaRPr lang="en-US" sz="1000" dirty="0"/>
          </a:p>
          <a:p>
            <a:endParaRPr lang="en-US" sz="1000" dirty="0"/>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3249" y="3183092"/>
            <a:ext cx="3872021" cy="1617508"/>
          </a:xfrm>
          <a:prstGeom prst="rect">
            <a:avLst/>
          </a:prstGeom>
        </p:spPr>
      </p:pic>
      <p:sp>
        <p:nvSpPr>
          <p:cNvPr id="2" name="Title 1"/>
          <p:cNvSpPr>
            <a:spLocks noGrp="1"/>
          </p:cNvSpPr>
          <p:nvPr>
            <p:ph type="title"/>
          </p:nvPr>
        </p:nvSpPr>
        <p:spPr/>
        <p:txBody>
          <a:bodyPr/>
          <a:lstStyle/>
          <a:p>
            <a:r>
              <a:rPr lang="en-US" dirty="0"/>
              <a:t>Glaciers</a:t>
            </a:r>
          </a:p>
        </p:txBody>
      </p:sp>
      <p:sp>
        <p:nvSpPr>
          <p:cNvPr id="4" name="Content Placeholder 3"/>
          <p:cNvSpPr>
            <a:spLocks noGrp="1"/>
          </p:cNvSpPr>
          <p:nvPr>
            <p:ph sz="quarter" idx="1"/>
          </p:nvPr>
        </p:nvSpPr>
        <p:spPr>
          <a:xfrm>
            <a:off x="609600" y="1589567"/>
            <a:ext cx="4038600" cy="4572000"/>
          </a:xfrm>
        </p:spPr>
        <p:txBody>
          <a:bodyPr>
            <a:normAutofit/>
          </a:bodyPr>
          <a:lstStyle/>
          <a:p>
            <a:r>
              <a:rPr lang="en-US" dirty="0"/>
              <a:t>Icebergs melt, and the sediment and rocks in them fall to the seafloor</a:t>
            </a:r>
          </a:p>
        </p:txBody>
      </p:sp>
      <p:sp>
        <p:nvSpPr>
          <p:cNvPr id="5" name="Content Placeholder 4"/>
          <p:cNvSpPr>
            <a:spLocks noGrp="1"/>
          </p:cNvSpPr>
          <p:nvPr>
            <p:ph sz="quarter" idx="2"/>
          </p:nvPr>
        </p:nvSpPr>
        <p:spPr/>
        <p:txBody>
          <a:bodyPr>
            <a:normAutofit/>
          </a:bodyPr>
          <a:lstStyle/>
          <a:p>
            <a:r>
              <a:rPr lang="en-US" dirty="0"/>
              <a:t>Outburst floods from glaciers also deliver sediment to the sea</a:t>
            </a:r>
          </a:p>
          <a:p>
            <a:endParaRPr lang="en-US" dirty="0"/>
          </a:p>
          <a:p>
            <a:endParaRPr lang="en-US" dirty="0"/>
          </a:p>
          <a:p>
            <a:endParaRPr lang="en-US" dirty="0"/>
          </a:p>
          <a:p>
            <a:endParaRPr lang="en-US" dirty="0"/>
          </a:p>
          <a:p>
            <a:endParaRPr lang="en-US" sz="1400" dirty="0"/>
          </a:p>
          <a:p>
            <a:endParaRPr lang="en-US" sz="1400" dirty="0"/>
          </a:p>
        </p:txBody>
      </p:sp>
      <p:grpSp>
        <p:nvGrpSpPr>
          <p:cNvPr id="61" name="Group 60"/>
          <p:cNvGrpSpPr/>
          <p:nvPr/>
        </p:nvGrpSpPr>
        <p:grpSpPr>
          <a:xfrm>
            <a:off x="811138" y="4551505"/>
            <a:ext cx="3904133" cy="1849295"/>
            <a:chOff x="811138" y="4475304"/>
            <a:chExt cx="3904133" cy="1849295"/>
          </a:xfrm>
        </p:grpSpPr>
        <p:sp>
          <p:nvSpPr>
            <p:cNvPr id="60" name="Rectangle 59"/>
            <p:cNvSpPr/>
            <p:nvPr/>
          </p:nvSpPr>
          <p:spPr>
            <a:xfrm>
              <a:off x="838200" y="4708733"/>
              <a:ext cx="3877071" cy="147594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11138" y="4475304"/>
              <a:ext cx="3837062" cy="325296"/>
            </a:xfrm>
            <a:custGeom>
              <a:avLst/>
              <a:gdLst>
                <a:gd name="connsiteX0" fmla="*/ 0 w 3837062"/>
                <a:gd name="connsiteY0" fmla="*/ 308204 h 325296"/>
                <a:gd name="connsiteX1" fmla="*/ 76912 w 3837062"/>
                <a:gd name="connsiteY1" fmla="*/ 256930 h 325296"/>
                <a:gd name="connsiteX2" fmla="*/ 136733 w 3837062"/>
                <a:gd name="connsiteY2" fmla="*/ 222746 h 325296"/>
                <a:gd name="connsiteX3" fmla="*/ 153824 w 3837062"/>
                <a:gd name="connsiteY3" fmla="*/ 188563 h 325296"/>
                <a:gd name="connsiteX4" fmla="*/ 162370 w 3837062"/>
                <a:gd name="connsiteY4" fmla="*/ 162926 h 325296"/>
                <a:gd name="connsiteX5" fmla="*/ 196553 w 3837062"/>
                <a:gd name="connsiteY5" fmla="*/ 111651 h 325296"/>
                <a:gd name="connsiteX6" fmla="*/ 213645 w 3837062"/>
                <a:gd name="connsiteY6" fmla="*/ 60376 h 325296"/>
                <a:gd name="connsiteX7" fmla="*/ 222190 w 3837062"/>
                <a:gd name="connsiteY7" fmla="*/ 556 h 325296"/>
                <a:gd name="connsiteX8" fmla="*/ 239282 w 3837062"/>
                <a:gd name="connsiteY8" fmla="*/ 51831 h 325296"/>
                <a:gd name="connsiteX9" fmla="*/ 264919 w 3837062"/>
                <a:gd name="connsiteY9" fmla="*/ 137289 h 325296"/>
                <a:gd name="connsiteX10" fmla="*/ 307648 w 3837062"/>
                <a:gd name="connsiteY10" fmla="*/ 214201 h 325296"/>
                <a:gd name="connsiteX11" fmla="*/ 324740 w 3837062"/>
                <a:gd name="connsiteY11" fmla="*/ 239838 h 325296"/>
                <a:gd name="connsiteX12" fmla="*/ 341832 w 3837062"/>
                <a:gd name="connsiteY12" fmla="*/ 265475 h 325296"/>
                <a:gd name="connsiteX13" fmla="*/ 418744 w 3837062"/>
                <a:gd name="connsiteY13" fmla="*/ 308204 h 325296"/>
                <a:gd name="connsiteX14" fmla="*/ 470019 w 3837062"/>
                <a:gd name="connsiteY14" fmla="*/ 299659 h 325296"/>
                <a:gd name="connsiteX15" fmla="*/ 478564 w 3837062"/>
                <a:gd name="connsiteY15" fmla="*/ 274021 h 325296"/>
                <a:gd name="connsiteX16" fmla="*/ 504202 w 3837062"/>
                <a:gd name="connsiteY16" fmla="*/ 248384 h 325296"/>
                <a:gd name="connsiteX17" fmla="*/ 512747 w 3837062"/>
                <a:gd name="connsiteY17" fmla="*/ 222746 h 325296"/>
                <a:gd name="connsiteX18" fmla="*/ 546931 w 3837062"/>
                <a:gd name="connsiteY18" fmla="*/ 197109 h 325296"/>
                <a:gd name="connsiteX19" fmla="*/ 564022 w 3837062"/>
                <a:gd name="connsiteY19" fmla="*/ 171472 h 325296"/>
                <a:gd name="connsiteX20" fmla="*/ 572568 w 3837062"/>
                <a:gd name="connsiteY20" fmla="*/ 137289 h 325296"/>
                <a:gd name="connsiteX21" fmla="*/ 589660 w 3837062"/>
                <a:gd name="connsiteY21" fmla="*/ 86014 h 325296"/>
                <a:gd name="connsiteX22" fmla="*/ 606751 w 3837062"/>
                <a:gd name="connsiteY22" fmla="*/ 26193 h 325296"/>
                <a:gd name="connsiteX23" fmla="*/ 640934 w 3837062"/>
                <a:gd name="connsiteY23" fmla="*/ 120197 h 325296"/>
                <a:gd name="connsiteX24" fmla="*/ 666572 w 3837062"/>
                <a:gd name="connsiteY24" fmla="*/ 137289 h 325296"/>
                <a:gd name="connsiteX25" fmla="*/ 675118 w 3837062"/>
                <a:gd name="connsiteY25" fmla="*/ 162926 h 325296"/>
                <a:gd name="connsiteX26" fmla="*/ 709301 w 3837062"/>
                <a:gd name="connsiteY26" fmla="*/ 222746 h 325296"/>
                <a:gd name="connsiteX27" fmla="*/ 743484 w 3837062"/>
                <a:gd name="connsiteY27" fmla="*/ 299659 h 325296"/>
                <a:gd name="connsiteX28" fmla="*/ 769121 w 3837062"/>
                <a:gd name="connsiteY28" fmla="*/ 325296 h 325296"/>
                <a:gd name="connsiteX29" fmla="*/ 846033 w 3837062"/>
                <a:gd name="connsiteY29" fmla="*/ 308204 h 325296"/>
                <a:gd name="connsiteX30" fmla="*/ 914400 w 3837062"/>
                <a:gd name="connsiteY30" fmla="*/ 231292 h 325296"/>
                <a:gd name="connsiteX31" fmla="*/ 931491 w 3837062"/>
                <a:gd name="connsiteY31" fmla="*/ 197109 h 325296"/>
                <a:gd name="connsiteX32" fmla="*/ 940037 w 3837062"/>
                <a:gd name="connsiteY32" fmla="*/ 171472 h 325296"/>
                <a:gd name="connsiteX33" fmla="*/ 974220 w 3837062"/>
                <a:gd name="connsiteY33" fmla="*/ 111651 h 325296"/>
                <a:gd name="connsiteX34" fmla="*/ 982766 w 3837062"/>
                <a:gd name="connsiteY34" fmla="*/ 86014 h 325296"/>
                <a:gd name="connsiteX35" fmla="*/ 1008404 w 3837062"/>
                <a:gd name="connsiteY35" fmla="*/ 94560 h 325296"/>
                <a:gd name="connsiteX36" fmla="*/ 1025495 w 3837062"/>
                <a:gd name="connsiteY36" fmla="*/ 128743 h 325296"/>
                <a:gd name="connsiteX37" fmla="*/ 1051133 w 3837062"/>
                <a:gd name="connsiteY37" fmla="*/ 162926 h 325296"/>
                <a:gd name="connsiteX38" fmla="*/ 1085316 w 3837062"/>
                <a:gd name="connsiteY38" fmla="*/ 239838 h 325296"/>
                <a:gd name="connsiteX39" fmla="*/ 1136590 w 3837062"/>
                <a:gd name="connsiteY39" fmla="*/ 291113 h 325296"/>
                <a:gd name="connsiteX40" fmla="*/ 1187865 w 3837062"/>
                <a:gd name="connsiteY40" fmla="*/ 308204 h 325296"/>
                <a:gd name="connsiteX41" fmla="*/ 1213503 w 3837062"/>
                <a:gd name="connsiteY41" fmla="*/ 316750 h 325296"/>
                <a:gd name="connsiteX42" fmla="*/ 1247686 w 3837062"/>
                <a:gd name="connsiteY42" fmla="*/ 325296 h 325296"/>
                <a:gd name="connsiteX43" fmla="*/ 1290415 w 3837062"/>
                <a:gd name="connsiteY43" fmla="*/ 316750 h 325296"/>
                <a:gd name="connsiteX44" fmla="*/ 1316052 w 3837062"/>
                <a:gd name="connsiteY44" fmla="*/ 282567 h 325296"/>
                <a:gd name="connsiteX45" fmla="*/ 1333144 w 3837062"/>
                <a:gd name="connsiteY45" fmla="*/ 231292 h 325296"/>
                <a:gd name="connsiteX46" fmla="*/ 1367327 w 3837062"/>
                <a:gd name="connsiteY46" fmla="*/ 154380 h 325296"/>
                <a:gd name="connsiteX47" fmla="*/ 1384419 w 3837062"/>
                <a:gd name="connsiteY47" fmla="*/ 103105 h 325296"/>
                <a:gd name="connsiteX48" fmla="*/ 1392964 w 3837062"/>
                <a:gd name="connsiteY48" fmla="*/ 77468 h 325296"/>
                <a:gd name="connsiteX49" fmla="*/ 1418602 w 3837062"/>
                <a:gd name="connsiteY49" fmla="*/ 86014 h 325296"/>
                <a:gd name="connsiteX50" fmla="*/ 1435693 w 3837062"/>
                <a:gd name="connsiteY50" fmla="*/ 111651 h 325296"/>
                <a:gd name="connsiteX51" fmla="*/ 1461331 w 3837062"/>
                <a:gd name="connsiteY51" fmla="*/ 128743 h 325296"/>
                <a:gd name="connsiteX52" fmla="*/ 1478422 w 3837062"/>
                <a:gd name="connsiteY52" fmla="*/ 180018 h 325296"/>
                <a:gd name="connsiteX53" fmla="*/ 1504060 w 3837062"/>
                <a:gd name="connsiteY53" fmla="*/ 205655 h 325296"/>
                <a:gd name="connsiteX54" fmla="*/ 1546789 w 3837062"/>
                <a:gd name="connsiteY54" fmla="*/ 256930 h 325296"/>
                <a:gd name="connsiteX55" fmla="*/ 1580972 w 3837062"/>
                <a:gd name="connsiteY55" fmla="*/ 274021 h 325296"/>
                <a:gd name="connsiteX56" fmla="*/ 1632247 w 3837062"/>
                <a:gd name="connsiteY56" fmla="*/ 299659 h 325296"/>
                <a:gd name="connsiteX57" fmla="*/ 1692067 w 3837062"/>
                <a:gd name="connsiteY57" fmla="*/ 291113 h 325296"/>
                <a:gd name="connsiteX58" fmla="*/ 1751888 w 3837062"/>
                <a:gd name="connsiteY58" fmla="*/ 256930 h 325296"/>
                <a:gd name="connsiteX59" fmla="*/ 1768979 w 3837062"/>
                <a:gd name="connsiteY59" fmla="*/ 222746 h 325296"/>
                <a:gd name="connsiteX60" fmla="*/ 1803162 w 3837062"/>
                <a:gd name="connsiteY60" fmla="*/ 171472 h 325296"/>
                <a:gd name="connsiteX61" fmla="*/ 1811708 w 3837062"/>
                <a:gd name="connsiteY61" fmla="*/ 137289 h 325296"/>
                <a:gd name="connsiteX62" fmla="*/ 1828800 w 3837062"/>
                <a:gd name="connsiteY62" fmla="*/ 86014 h 325296"/>
                <a:gd name="connsiteX63" fmla="*/ 1845891 w 3837062"/>
                <a:gd name="connsiteY63" fmla="*/ 111651 h 325296"/>
                <a:gd name="connsiteX64" fmla="*/ 1862983 w 3837062"/>
                <a:gd name="connsiteY64" fmla="*/ 154380 h 325296"/>
                <a:gd name="connsiteX65" fmla="*/ 1871529 w 3837062"/>
                <a:gd name="connsiteY65" fmla="*/ 180018 h 325296"/>
                <a:gd name="connsiteX66" fmla="*/ 1888620 w 3837062"/>
                <a:gd name="connsiteY66" fmla="*/ 205655 h 325296"/>
                <a:gd name="connsiteX67" fmla="*/ 1905712 w 3837062"/>
                <a:gd name="connsiteY67" fmla="*/ 256930 h 325296"/>
                <a:gd name="connsiteX68" fmla="*/ 1922804 w 3837062"/>
                <a:gd name="connsiteY68" fmla="*/ 282567 h 325296"/>
                <a:gd name="connsiteX69" fmla="*/ 1974078 w 3837062"/>
                <a:gd name="connsiteY69" fmla="*/ 316750 h 325296"/>
                <a:gd name="connsiteX70" fmla="*/ 2059536 w 3837062"/>
                <a:gd name="connsiteY70" fmla="*/ 308204 h 325296"/>
                <a:gd name="connsiteX71" fmla="*/ 2119357 w 3837062"/>
                <a:gd name="connsiteY71" fmla="*/ 256930 h 325296"/>
                <a:gd name="connsiteX72" fmla="*/ 2144994 w 3837062"/>
                <a:gd name="connsiteY72" fmla="*/ 248384 h 325296"/>
                <a:gd name="connsiteX73" fmla="*/ 2170632 w 3837062"/>
                <a:gd name="connsiteY73" fmla="*/ 197109 h 325296"/>
                <a:gd name="connsiteX74" fmla="*/ 2179177 w 3837062"/>
                <a:gd name="connsiteY74" fmla="*/ 171472 h 325296"/>
                <a:gd name="connsiteX75" fmla="*/ 2204815 w 3837062"/>
                <a:gd name="connsiteY75" fmla="*/ 111651 h 325296"/>
                <a:gd name="connsiteX76" fmla="*/ 2230452 w 3837062"/>
                <a:gd name="connsiteY76" fmla="*/ 162926 h 325296"/>
                <a:gd name="connsiteX77" fmla="*/ 2247544 w 3837062"/>
                <a:gd name="connsiteY77" fmla="*/ 188563 h 325296"/>
                <a:gd name="connsiteX78" fmla="*/ 2281727 w 3837062"/>
                <a:gd name="connsiteY78" fmla="*/ 265475 h 325296"/>
                <a:gd name="connsiteX79" fmla="*/ 2307364 w 3837062"/>
                <a:gd name="connsiteY79" fmla="*/ 282567 h 325296"/>
                <a:gd name="connsiteX80" fmla="*/ 2375731 w 3837062"/>
                <a:gd name="connsiteY80" fmla="*/ 274021 h 325296"/>
                <a:gd name="connsiteX81" fmla="*/ 2427005 w 3837062"/>
                <a:gd name="connsiteY81" fmla="*/ 248384 h 325296"/>
                <a:gd name="connsiteX82" fmla="*/ 2452643 w 3837062"/>
                <a:gd name="connsiteY82" fmla="*/ 239838 h 325296"/>
                <a:gd name="connsiteX83" fmla="*/ 2486826 w 3837062"/>
                <a:gd name="connsiteY83" fmla="*/ 197109 h 325296"/>
                <a:gd name="connsiteX84" fmla="*/ 2521009 w 3837062"/>
                <a:gd name="connsiteY84" fmla="*/ 145834 h 325296"/>
                <a:gd name="connsiteX85" fmla="*/ 2529555 w 3837062"/>
                <a:gd name="connsiteY85" fmla="*/ 111651 h 325296"/>
                <a:gd name="connsiteX86" fmla="*/ 2555192 w 3837062"/>
                <a:gd name="connsiteY86" fmla="*/ 128743 h 325296"/>
                <a:gd name="connsiteX87" fmla="*/ 2589376 w 3837062"/>
                <a:gd name="connsiteY87" fmla="*/ 180018 h 325296"/>
                <a:gd name="connsiteX88" fmla="*/ 2615013 w 3837062"/>
                <a:gd name="connsiteY88" fmla="*/ 231292 h 325296"/>
                <a:gd name="connsiteX89" fmla="*/ 2632104 w 3837062"/>
                <a:gd name="connsiteY89" fmla="*/ 265475 h 325296"/>
                <a:gd name="connsiteX90" fmla="*/ 2649196 w 3837062"/>
                <a:gd name="connsiteY90" fmla="*/ 291113 h 325296"/>
                <a:gd name="connsiteX91" fmla="*/ 2683379 w 3837062"/>
                <a:gd name="connsiteY91" fmla="*/ 299659 h 325296"/>
                <a:gd name="connsiteX92" fmla="*/ 2717562 w 3837062"/>
                <a:gd name="connsiteY92" fmla="*/ 316750 h 325296"/>
                <a:gd name="connsiteX93" fmla="*/ 2734654 w 3837062"/>
                <a:gd name="connsiteY93" fmla="*/ 282567 h 325296"/>
                <a:gd name="connsiteX94" fmla="*/ 2777383 w 3837062"/>
                <a:gd name="connsiteY94" fmla="*/ 231292 h 325296"/>
                <a:gd name="connsiteX95" fmla="*/ 2785929 w 3837062"/>
                <a:gd name="connsiteY95" fmla="*/ 205655 h 325296"/>
                <a:gd name="connsiteX96" fmla="*/ 2820112 w 3837062"/>
                <a:gd name="connsiteY96" fmla="*/ 154380 h 325296"/>
                <a:gd name="connsiteX97" fmla="*/ 2837204 w 3837062"/>
                <a:gd name="connsiteY97" fmla="*/ 103105 h 325296"/>
                <a:gd name="connsiteX98" fmla="*/ 2862841 w 3837062"/>
                <a:gd name="connsiteY98" fmla="*/ 120197 h 325296"/>
                <a:gd name="connsiteX99" fmla="*/ 2879933 w 3837062"/>
                <a:gd name="connsiteY99" fmla="*/ 154380 h 325296"/>
                <a:gd name="connsiteX100" fmla="*/ 2897024 w 3837062"/>
                <a:gd name="connsiteY100" fmla="*/ 180018 h 325296"/>
                <a:gd name="connsiteX101" fmla="*/ 2922662 w 3837062"/>
                <a:gd name="connsiteY101" fmla="*/ 205655 h 325296"/>
                <a:gd name="connsiteX102" fmla="*/ 2939753 w 3837062"/>
                <a:gd name="connsiteY102" fmla="*/ 231292 h 325296"/>
                <a:gd name="connsiteX103" fmla="*/ 2965390 w 3837062"/>
                <a:gd name="connsiteY103" fmla="*/ 239838 h 325296"/>
                <a:gd name="connsiteX104" fmla="*/ 3016665 w 3837062"/>
                <a:gd name="connsiteY104" fmla="*/ 265475 h 325296"/>
                <a:gd name="connsiteX105" fmla="*/ 3102123 w 3837062"/>
                <a:gd name="connsiteY105" fmla="*/ 256930 h 325296"/>
                <a:gd name="connsiteX106" fmla="*/ 3153398 w 3837062"/>
                <a:gd name="connsiteY106" fmla="*/ 222746 h 325296"/>
                <a:gd name="connsiteX107" fmla="*/ 3179035 w 3837062"/>
                <a:gd name="connsiteY107" fmla="*/ 137289 h 325296"/>
                <a:gd name="connsiteX108" fmla="*/ 3204673 w 3837062"/>
                <a:gd name="connsiteY108" fmla="*/ 145834 h 325296"/>
                <a:gd name="connsiteX109" fmla="*/ 3238856 w 3837062"/>
                <a:gd name="connsiteY109" fmla="*/ 197109 h 325296"/>
                <a:gd name="connsiteX110" fmla="*/ 3264493 w 3837062"/>
                <a:gd name="connsiteY110" fmla="*/ 222746 h 325296"/>
                <a:gd name="connsiteX111" fmla="*/ 3273039 w 3837062"/>
                <a:gd name="connsiteY111" fmla="*/ 248384 h 325296"/>
                <a:gd name="connsiteX112" fmla="*/ 3324314 w 3837062"/>
                <a:gd name="connsiteY112" fmla="*/ 282567 h 325296"/>
                <a:gd name="connsiteX113" fmla="*/ 3384134 w 3837062"/>
                <a:gd name="connsiteY113" fmla="*/ 274021 h 325296"/>
                <a:gd name="connsiteX114" fmla="*/ 3461047 w 3837062"/>
                <a:gd name="connsiteY114" fmla="*/ 214201 h 325296"/>
                <a:gd name="connsiteX115" fmla="*/ 3495230 w 3837062"/>
                <a:gd name="connsiteY115" fmla="*/ 162926 h 325296"/>
                <a:gd name="connsiteX116" fmla="*/ 3520867 w 3837062"/>
                <a:gd name="connsiteY116" fmla="*/ 111651 h 325296"/>
                <a:gd name="connsiteX117" fmla="*/ 3537959 w 3837062"/>
                <a:gd name="connsiteY117" fmla="*/ 137289 h 325296"/>
                <a:gd name="connsiteX118" fmla="*/ 3555050 w 3837062"/>
                <a:gd name="connsiteY118" fmla="*/ 188563 h 325296"/>
                <a:gd name="connsiteX119" fmla="*/ 3597779 w 3837062"/>
                <a:gd name="connsiteY119" fmla="*/ 265475 h 325296"/>
                <a:gd name="connsiteX120" fmla="*/ 3657600 w 3837062"/>
                <a:gd name="connsiteY120" fmla="*/ 282567 h 325296"/>
                <a:gd name="connsiteX121" fmla="*/ 3760149 w 3837062"/>
                <a:gd name="connsiteY121" fmla="*/ 274021 h 325296"/>
                <a:gd name="connsiteX122" fmla="*/ 3794333 w 3837062"/>
                <a:gd name="connsiteY122" fmla="*/ 222746 h 325296"/>
                <a:gd name="connsiteX123" fmla="*/ 3819970 w 3837062"/>
                <a:gd name="connsiteY123" fmla="*/ 145834 h 325296"/>
                <a:gd name="connsiteX124" fmla="*/ 3828516 w 3837062"/>
                <a:gd name="connsiteY124" fmla="*/ 120197 h 325296"/>
                <a:gd name="connsiteX125" fmla="*/ 3837062 w 3837062"/>
                <a:gd name="connsiteY125" fmla="*/ 94560 h 3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837062" h="325296">
                  <a:moveTo>
                    <a:pt x="0" y="308204"/>
                  </a:moveTo>
                  <a:cubicBezTo>
                    <a:pt x="25637" y="291113"/>
                    <a:pt x="50297" y="272455"/>
                    <a:pt x="76912" y="256930"/>
                  </a:cubicBezTo>
                  <a:cubicBezTo>
                    <a:pt x="174781" y="199840"/>
                    <a:pt x="2496" y="323424"/>
                    <a:pt x="136733" y="222746"/>
                  </a:cubicBezTo>
                  <a:cubicBezTo>
                    <a:pt x="142430" y="211352"/>
                    <a:pt x="148806" y="200272"/>
                    <a:pt x="153824" y="188563"/>
                  </a:cubicBezTo>
                  <a:cubicBezTo>
                    <a:pt x="157372" y="180283"/>
                    <a:pt x="157995" y="170800"/>
                    <a:pt x="162370" y="162926"/>
                  </a:cubicBezTo>
                  <a:cubicBezTo>
                    <a:pt x="172346" y="144969"/>
                    <a:pt x="190057" y="131138"/>
                    <a:pt x="196553" y="111651"/>
                  </a:cubicBezTo>
                  <a:lnTo>
                    <a:pt x="213645" y="60376"/>
                  </a:lnTo>
                  <a:cubicBezTo>
                    <a:pt x="216493" y="40436"/>
                    <a:pt x="203081" y="6925"/>
                    <a:pt x="222190" y="556"/>
                  </a:cubicBezTo>
                  <a:cubicBezTo>
                    <a:pt x="239282" y="-5141"/>
                    <a:pt x="234912" y="34353"/>
                    <a:pt x="239282" y="51831"/>
                  </a:cubicBezTo>
                  <a:cubicBezTo>
                    <a:pt x="252197" y="103488"/>
                    <a:pt x="244116" y="74878"/>
                    <a:pt x="264919" y="137289"/>
                  </a:cubicBezTo>
                  <a:cubicBezTo>
                    <a:pt x="279959" y="182410"/>
                    <a:pt x="268473" y="155438"/>
                    <a:pt x="307648" y="214201"/>
                  </a:cubicBezTo>
                  <a:lnTo>
                    <a:pt x="324740" y="239838"/>
                  </a:lnTo>
                  <a:cubicBezTo>
                    <a:pt x="330437" y="248384"/>
                    <a:pt x="333286" y="259778"/>
                    <a:pt x="341832" y="265475"/>
                  </a:cubicBezTo>
                  <a:cubicBezTo>
                    <a:pt x="400601" y="304656"/>
                    <a:pt x="373618" y="293164"/>
                    <a:pt x="418744" y="308204"/>
                  </a:cubicBezTo>
                  <a:cubicBezTo>
                    <a:pt x="435836" y="305356"/>
                    <a:pt x="454975" y="308256"/>
                    <a:pt x="470019" y="299659"/>
                  </a:cubicBezTo>
                  <a:cubicBezTo>
                    <a:pt x="477840" y="295190"/>
                    <a:pt x="473567" y="281516"/>
                    <a:pt x="478564" y="274021"/>
                  </a:cubicBezTo>
                  <a:cubicBezTo>
                    <a:pt x="485268" y="263965"/>
                    <a:pt x="495656" y="256930"/>
                    <a:pt x="504202" y="248384"/>
                  </a:cubicBezTo>
                  <a:cubicBezTo>
                    <a:pt x="507050" y="239838"/>
                    <a:pt x="506980" y="229666"/>
                    <a:pt x="512747" y="222746"/>
                  </a:cubicBezTo>
                  <a:cubicBezTo>
                    <a:pt x="521865" y="211804"/>
                    <a:pt x="536859" y="207180"/>
                    <a:pt x="546931" y="197109"/>
                  </a:cubicBezTo>
                  <a:cubicBezTo>
                    <a:pt x="554193" y="189847"/>
                    <a:pt x="558325" y="180018"/>
                    <a:pt x="564022" y="171472"/>
                  </a:cubicBezTo>
                  <a:cubicBezTo>
                    <a:pt x="566871" y="160078"/>
                    <a:pt x="569193" y="148539"/>
                    <a:pt x="572568" y="137289"/>
                  </a:cubicBezTo>
                  <a:cubicBezTo>
                    <a:pt x="577745" y="120033"/>
                    <a:pt x="585291" y="103492"/>
                    <a:pt x="589660" y="86014"/>
                  </a:cubicBezTo>
                  <a:cubicBezTo>
                    <a:pt x="600390" y="43092"/>
                    <a:pt x="594491" y="62973"/>
                    <a:pt x="606751" y="26193"/>
                  </a:cubicBezTo>
                  <a:cubicBezTo>
                    <a:pt x="609490" y="34408"/>
                    <a:pt x="633504" y="109795"/>
                    <a:pt x="640934" y="120197"/>
                  </a:cubicBezTo>
                  <a:cubicBezTo>
                    <a:pt x="646904" y="128555"/>
                    <a:pt x="658026" y="131592"/>
                    <a:pt x="666572" y="137289"/>
                  </a:cubicBezTo>
                  <a:cubicBezTo>
                    <a:pt x="669421" y="145835"/>
                    <a:pt x="671090" y="154869"/>
                    <a:pt x="675118" y="162926"/>
                  </a:cubicBezTo>
                  <a:cubicBezTo>
                    <a:pt x="705946" y="224582"/>
                    <a:pt x="679342" y="147848"/>
                    <a:pt x="709301" y="222746"/>
                  </a:cubicBezTo>
                  <a:cubicBezTo>
                    <a:pt x="726500" y="265745"/>
                    <a:pt x="718188" y="269304"/>
                    <a:pt x="743484" y="299659"/>
                  </a:cubicBezTo>
                  <a:cubicBezTo>
                    <a:pt x="751221" y="308943"/>
                    <a:pt x="760575" y="316750"/>
                    <a:pt x="769121" y="325296"/>
                  </a:cubicBezTo>
                  <a:cubicBezTo>
                    <a:pt x="770422" y="325079"/>
                    <a:pt x="834557" y="317130"/>
                    <a:pt x="846033" y="308204"/>
                  </a:cubicBezTo>
                  <a:cubicBezTo>
                    <a:pt x="872734" y="287437"/>
                    <a:pt x="897429" y="260992"/>
                    <a:pt x="914400" y="231292"/>
                  </a:cubicBezTo>
                  <a:cubicBezTo>
                    <a:pt x="920720" y="220231"/>
                    <a:pt x="926473" y="208818"/>
                    <a:pt x="931491" y="197109"/>
                  </a:cubicBezTo>
                  <a:cubicBezTo>
                    <a:pt x="935039" y="188829"/>
                    <a:pt x="936488" y="179752"/>
                    <a:pt x="940037" y="171472"/>
                  </a:cubicBezTo>
                  <a:cubicBezTo>
                    <a:pt x="984987" y="66593"/>
                    <a:pt x="931306" y="197480"/>
                    <a:pt x="974220" y="111651"/>
                  </a:cubicBezTo>
                  <a:cubicBezTo>
                    <a:pt x="978248" y="103594"/>
                    <a:pt x="979917" y="94560"/>
                    <a:pt x="982766" y="86014"/>
                  </a:cubicBezTo>
                  <a:cubicBezTo>
                    <a:pt x="991312" y="88863"/>
                    <a:pt x="1002034" y="88190"/>
                    <a:pt x="1008404" y="94560"/>
                  </a:cubicBezTo>
                  <a:cubicBezTo>
                    <a:pt x="1017412" y="103568"/>
                    <a:pt x="1018743" y="117940"/>
                    <a:pt x="1025495" y="128743"/>
                  </a:cubicBezTo>
                  <a:cubicBezTo>
                    <a:pt x="1033044" y="140821"/>
                    <a:pt x="1042587" y="151532"/>
                    <a:pt x="1051133" y="162926"/>
                  </a:cubicBezTo>
                  <a:cubicBezTo>
                    <a:pt x="1061972" y="195443"/>
                    <a:pt x="1063646" y="215459"/>
                    <a:pt x="1085316" y="239838"/>
                  </a:cubicBezTo>
                  <a:cubicBezTo>
                    <a:pt x="1101374" y="257904"/>
                    <a:pt x="1113659" y="283470"/>
                    <a:pt x="1136590" y="291113"/>
                  </a:cubicBezTo>
                  <a:lnTo>
                    <a:pt x="1187865" y="308204"/>
                  </a:lnTo>
                  <a:cubicBezTo>
                    <a:pt x="1196411" y="311053"/>
                    <a:pt x="1204764" y="314565"/>
                    <a:pt x="1213503" y="316750"/>
                  </a:cubicBezTo>
                  <a:lnTo>
                    <a:pt x="1247686" y="325296"/>
                  </a:lnTo>
                  <a:cubicBezTo>
                    <a:pt x="1261929" y="322447"/>
                    <a:pt x="1278098" y="324448"/>
                    <a:pt x="1290415" y="316750"/>
                  </a:cubicBezTo>
                  <a:cubicBezTo>
                    <a:pt x="1302493" y="309201"/>
                    <a:pt x="1309682" y="295306"/>
                    <a:pt x="1316052" y="282567"/>
                  </a:cubicBezTo>
                  <a:cubicBezTo>
                    <a:pt x="1324109" y="266453"/>
                    <a:pt x="1323151" y="246283"/>
                    <a:pt x="1333144" y="231292"/>
                  </a:cubicBezTo>
                  <a:cubicBezTo>
                    <a:pt x="1360229" y="190664"/>
                    <a:pt x="1346987" y="215399"/>
                    <a:pt x="1367327" y="154380"/>
                  </a:cubicBezTo>
                  <a:lnTo>
                    <a:pt x="1384419" y="103105"/>
                  </a:lnTo>
                  <a:lnTo>
                    <a:pt x="1392964" y="77468"/>
                  </a:lnTo>
                  <a:cubicBezTo>
                    <a:pt x="1401510" y="80317"/>
                    <a:pt x="1411568" y="80387"/>
                    <a:pt x="1418602" y="86014"/>
                  </a:cubicBezTo>
                  <a:cubicBezTo>
                    <a:pt x="1426622" y="92430"/>
                    <a:pt x="1428431" y="104389"/>
                    <a:pt x="1435693" y="111651"/>
                  </a:cubicBezTo>
                  <a:cubicBezTo>
                    <a:pt x="1442956" y="118914"/>
                    <a:pt x="1452785" y="123046"/>
                    <a:pt x="1461331" y="128743"/>
                  </a:cubicBezTo>
                  <a:cubicBezTo>
                    <a:pt x="1467028" y="145835"/>
                    <a:pt x="1465682" y="167279"/>
                    <a:pt x="1478422" y="180018"/>
                  </a:cubicBezTo>
                  <a:cubicBezTo>
                    <a:pt x="1486968" y="188564"/>
                    <a:pt x="1496323" y="196371"/>
                    <a:pt x="1504060" y="205655"/>
                  </a:cubicBezTo>
                  <a:cubicBezTo>
                    <a:pt x="1526108" y="232112"/>
                    <a:pt x="1515945" y="234899"/>
                    <a:pt x="1546789" y="256930"/>
                  </a:cubicBezTo>
                  <a:cubicBezTo>
                    <a:pt x="1557155" y="264334"/>
                    <a:pt x="1569911" y="267701"/>
                    <a:pt x="1580972" y="274021"/>
                  </a:cubicBezTo>
                  <a:cubicBezTo>
                    <a:pt x="1627360" y="300529"/>
                    <a:pt x="1585239" y="283990"/>
                    <a:pt x="1632247" y="299659"/>
                  </a:cubicBezTo>
                  <a:cubicBezTo>
                    <a:pt x="1652187" y="296810"/>
                    <a:pt x="1672634" y="296413"/>
                    <a:pt x="1692067" y="291113"/>
                  </a:cubicBezTo>
                  <a:cubicBezTo>
                    <a:pt x="1710412" y="286110"/>
                    <a:pt x="1735826" y="267638"/>
                    <a:pt x="1751888" y="256930"/>
                  </a:cubicBezTo>
                  <a:cubicBezTo>
                    <a:pt x="1757585" y="245535"/>
                    <a:pt x="1762425" y="233670"/>
                    <a:pt x="1768979" y="222746"/>
                  </a:cubicBezTo>
                  <a:cubicBezTo>
                    <a:pt x="1779547" y="205132"/>
                    <a:pt x="1803162" y="171472"/>
                    <a:pt x="1803162" y="171472"/>
                  </a:cubicBezTo>
                  <a:cubicBezTo>
                    <a:pt x="1806011" y="160078"/>
                    <a:pt x="1808333" y="148539"/>
                    <a:pt x="1811708" y="137289"/>
                  </a:cubicBezTo>
                  <a:cubicBezTo>
                    <a:pt x="1816885" y="120033"/>
                    <a:pt x="1828800" y="86014"/>
                    <a:pt x="1828800" y="86014"/>
                  </a:cubicBezTo>
                  <a:cubicBezTo>
                    <a:pt x="1834497" y="94560"/>
                    <a:pt x="1841298" y="102465"/>
                    <a:pt x="1845891" y="111651"/>
                  </a:cubicBezTo>
                  <a:cubicBezTo>
                    <a:pt x="1852751" y="125372"/>
                    <a:pt x="1857597" y="140017"/>
                    <a:pt x="1862983" y="154380"/>
                  </a:cubicBezTo>
                  <a:cubicBezTo>
                    <a:pt x="1866146" y="162815"/>
                    <a:pt x="1867500" y="171961"/>
                    <a:pt x="1871529" y="180018"/>
                  </a:cubicBezTo>
                  <a:cubicBezTo>
                    <a:pt x="1876122" y="189204"/>
                    <a:pt x="1884449" y="196270"/>
                    <a:pt x="1888620" y="205655"/>
                  </a:cubicBezTo>
                  <a:cubicBezTo>
                    <a:pt x="1895937" y="222118"/>
                    <a:pt x="1895718" y="241940"/>
                    <a:pt x="1905712" y="256930"/>
                  </a:cubicBezTo>
                  <a:cubicBezTo>
                    <a:pt x="1911409" y="265476"/>
                    <a:pt x="1915074" y="275804"/>
                    <a:pt x="1922804" y="282567"/>
                  </a:cubicBezTo>
                  <a:cubicBezTo>
                    <a:pt x="1938263" y="296094"/>
                    <a:pt x="1974078" y="316750"/>
                    <a:pt x="1974078" y="316750"/>
                  </a:cubicBezTo>
                  <a:cubicBezTo>
                    <a:pt x="2002564" y="313901"/>
                    <a:pt x="2031543" y="314202"/>
                    <a:pt x="2059536" y="308204"/>
                  </a:cubicBezTo>
                  <a:cubicBezTo>
                    <a:pt x="2108844" y="297638"/>
                    <a:pt x="2083408" y="286887"/>
                    <a:pt x="2119357" y="256930"/>
                  </a:cubicBezTo>
                  <a:cubicBezTo>
                    <a:pt x="2126277" y="251163"/>
                    <a:pt x="2136448" y="251233"/>
                    <a:pt x="2144994" y="248384"/>
                  </a:cubicBezTo>
                  <a:cubicBezTo>
                    <a:pt x="2166476" y="183938"/>
                    <a:pt x="2137497" y="263379"/>
                    <a:pt x="2170632" y="197109"/>
                  </a:cubicBezTo>
                  <a:cubicBezTo>
                    <a:pt x="2174660" y="189052"/>
                    <a:pt x="2175629" y="179752"/>
                    <a:pt x="2179177" y="171472"/>
                  </a:cubicBezTo>
                  <a:cubicBezTo>
                    <a:pt x="2210861" y="97543"/>
                    <a:pt x="2184771" y="171782"/>
                    <a:pt x="2204815" y="111651"/>
                  </a:cubicBezTo>
                  <a:cubicBezTo>
                    <a:pt x="2253805" y="185141"/>
                    <a:pt x="2195063" y="92151"/>
                    <a:pt x="2230452" y="162926"/>
                  </a:cubicBezTo>
                  <a:cubicBezTo>
                    <a:pt x="2235045" y="172112"/>
                    <a:pt x="2241847" y="180017"/>
                    <a:pt x="2247544" y="188563"/>
                  </a:cubicBezTo>
                  <a:cubicBezTo>
                    <a:pt x="2256007" y="213953"/>
                    <a:pt x="2261411" y="245159"/>
                    <a:pt x="2281727" y="265475"/>
                  </a:cubicBezTo>
                  <a:cubicBezTo>
                    <a:pt x="2288990" y="272738"/>
                    <a:pt x="2298818" y="276870"/>
                    <a:pt x="2307364" y="282567"/>
                  </a:cubicBezTo>
                  <a:cubicBezTo>
                    <a:pt x="2330153" y="279718"/>
                    <a:pt x="2353135" y="278129"/>
                    <a:pt x="2375731" y="274021"/>
                  </a:cubicBezTo>
                  <a:cubicBezTo>
                    <a:pt x="2409484" y="267884"/>
                    <a:pt x="2395729" y="264022"/>
                    <a:pt x="2427005" y="248384"/>
                  </a:cubicBezTo>
                  <a:cubicBezTo>
                    <a:pt x="2435062" y="244355"/>
                    <a:pt x="2444097" y="242687"/>
                    <a:pt x="2452643" y="239838"/>
                  </a:cubicBezTo>
                  <a:cubicBezTo>
                    <a:pt x="2500012" y="208257"/>
                    <a:pt x="2462545" y="240815"/>
                    <a:pt x="2486826" y="197109"/>
                  </a:cubicBezTo>
                  <a:cubicBezTo>
                    <a:pt x="2496802" y="179152"/>
                    <a:pt x="2521009" y="145834"/>
                    <a:pt x="2521009" y="145834"/>
                  </a:cubicBezTo>
                  <a:cubicBezTo>
                    <a:pt x="2523858" y="134440"/>
                    <a:pt x="2519050" y="116903"/>
                    <a:pt x="2529555" y="111651"/>
                  </a:cubicBezTo>
                  <a:cubicBezTo>
                    <a:pt x="2538741" y="107058"/>
                    <a:pt x="2548429" y="121013"/>
                    <a:pt x="2555192" y="128743"/>
                  </a:cubicBezTo>
                  <a:cubicBezTo>
                    <a:pt x="2568719" y="144202"/>
                    <a:pt x="2589376" y="180018"/>
                    <a:pt x="2589376" y="180018"/>
                  </a:cubicBezTo>
                  <a:cubicBezTo>
                    <a:pt x="2605043" y="227023"/>
                    <a:pt x="2588506" y="184906"/>
                    <a:pt x="2615013" y="231292"/>
                  </a:cubicBezTo>
                  <a:cubicBezTo>
                    <a:pt x="2621333" y="242353"/>
                    <a:pt x="2625784" y="254414"/>
                    <a:pt x="2632104" y="265475"/>
                  </a:cubicBezTo>
                  <a:cubicBezTo>
                    <a:pt x="2637200" y="274393"/>
                    <a:pt x="2640650" y="285416"/>
                    <a:pt x="2649196" y="291113"/>
                  </a:cubicBezTo>
                  <a:cubicBezTo>
                    <a:pt x="2658968" y="297628"/>
                    <a:pt x="2672382" y="295535"/>
                    <a:pt x="2683379" y="299659"/>
                  </a:cubicBezTo>
                  <a:cubicBezTo>
                    <a:pt x="2695307" y="304132"/>
                    <a:pt x="2706168" y="311053"/>
                    <a:pt x="2717562" y="316750"/>
                  </a:cubicBezTo>
                  <a:cubicBezTo>
                    <a:pt x="2723259" y="305356"/>
                    <a:pt x="2727249" y="292933"/>
                    <a:pt x="2734654" y="282567"/>
                  </a:cubicBezTo>
                  <a:cubicBezTo>
                    <a:pt x="2766155" y="238466"/>
                    <a:pt x="2754776" y="276505"/>
                    <a:pt x="2777383" y="231292"/>
                  </a:cubicBezTo>
                  <a:cubicBezTo>
                    <a:pt x="2781412" y="223235"/>
                    <a:pt x="2781554" y="213529"/>
                    <a:pt x="2785929" y="205655"/>
                  </a:cubicBezTo>
                  <a:cubicBezTo>
                    <a:pt x="2795905" y="187698"/>
                    <a:pt x="2813616" y="173867"/>
                    <a:pt x="2820112" y="154380"/>
                  </a:cubicBezTo>
                  <a:lnTo>
                    <a:pt x="2837204" y="103105"/>
                  </a:lnTo>
                  <a:cubicBezTo>
                    <a:pt x="2845750" y="108802"/>
                    <a:pt x="2856266" y="112307"/>
                    <a:pt x="2862841" y="120197"/>
                  </a:cubicBezTo>
                  <a:cubicBezTo>
                    <a:pt x="2870996" y="129984"/>
                    <a:pt x="2873613" y="143319"/>
                    <a:pt x="2879933" y="154380"/>
                  </a:cubicBezTo>
                  <a:cubicBezTo>
                    <a:pt x="2885029" y="163298"/>
                    <a:pt x="2890449" y="172128"/>
                    <a:pt x="2897024" y="180018"/>
                  </a:cubicBezTo>
                  <a:cubicBezTo>
                    <a:pt x="2904761" y="189302"/>
                    <a:pt x="2914925" y="196371"/>
                    <a:pt x="2922662" y="205655"/>
                  </a:cubicBezTo>
                  <a:cubicBezTo>
                    <a:pt x="2929237" y="213545"/>
                    <a:pt x="2931733" y="224876"/>
                    <a:pt x="2939753" y="231292"/>
                  </a:cubicBezTo>
                  <a:cubicBezTo>
                    <a:pt x="2946787" y="236919"/>
                    <a:pt x="2957333" y="235809"/>
                    <a:pt x="2965390" y="239838"/>
                  </a:cubicBezTo>
                  <a:cubicBezTo>
                    <a:pt x="3031647" y="272967"/>
                    <a:pt x="2952234" y="244000"/>
                    <a:pt x="3016665" y="265475"/>
                  </a:cubicBezTo>
                  <a:cubicBezTo>
                    <a:pt x="3045151" y="262627"/>
                    <a:pt x="3074798" y="265469"/>
                    <a:pt x="3102123" y="256930"/>
                  </a:cubicBezTo>
                  <a:cubicBezTo>
                    <a:pt x="3121730" y="250803"/>
                    <a:pt x="3153398" y="222746"/>
                    <a:pt x="3153398" y="222746"/>
                  </a:cubicBezTo>
                  <a:cubicBezTo>
                    <a:pt x="3174204" y="160330"/>
                    <a:pt x="3166121" y="188950"/>
                    <a:pt x="3179035" y="137289"/>
                  </a:cubicBezTo>
                  <a:cubicBezTo>
                    <a:pt x="3187581" y="140137"/>
                    <a:pt x="3198303" y="139464"/>
                    <a:pt x="3204673" y="145834"/>
                  </a:cubicBezTo>
                  <a:cubicBezTo>
                    <a:pt x="3219198" y="160359"/>
                    <a:pt x="3224331" y="182584"/>
                    <a:pt x="3238856" y="197109"/>
                  </a:cubicBezTo>
                  <a:lnTo>
                    <a:pt x="3264493" y="222746"/>
                  </a:lnTo>
                  <a:cubicBezTo>
                    <a:pt x="3267342" y="231292"/>
                    <a:pt x="3268042" y="240889"/>
                    <a:pt x="3273039" y="248384"/>
                  </a:cubicBezTo>
                  <a:cubicBezTo>
                    <a:pt x="3291328" y="275818"/>
                    <a:pt x="3297436" y="273608"/>
                    <a:pt x="3324314" y="282567"/>
                  </a:cubicBezTo>
                  <a:cubicBezTo>
                    <a:pt x="3344254" y="279718"/>
                    <a:pt x="3365334" y="281252"/>
                    <a:pt x="3384134" y="274021"/>
                  </a:cubicBezTo>
                  <a:cubicBezTo>
                    <a:pt x="3404621" y="266141"/>
                    <a:pt x="3444914" y="234943"/>
                    <a:pt x="3461047" y="214201"/>
                  </a:cubicBezTo>
                  <a:cubicBezTo>
                    <a:pt x="3473658" y="197987"/>
                    <a:pt x="3483836" y="180018"/>
                    <a:pt x="3495230" y="162926"/>
                  </a:cubicBezTo>
                  <a:cubicBezTo>
                    <a:pt x="3517318" y="129794"/>
                    <a:pt x="3509073" y="147032"/>
                    <a:pt x="3520867" y="111651"/>
                  </a:cubicBezTo>
                  <a:cubicBezTo>
                    <a:pt x="3526564" y="120197"/>
                    <a:pt x="3533788" y="127903"/>
                    <a:pt x="3537959" y="137289"/>
                  </a:cubicBezTo>
                  <a:cubicBezTo>
                    <a:pt x="3545276" y="153752"/>
                    <a:pt x="3549353" y="171472"/>
                    <a:pt x="3555050" y="188563"/>
                  </a:cubicBezTo>
                  <a:cubicBezTo>
                    <a:pt x="3562575" y="211137"/>
                    <a:pt x="3575740" y="258129"/>
                    <a:pt x="3597779" y="265475"/>
                  </a:cubicBezTo>
                  <a:cubicBezTo>
                    <a:pt x="3634559" y="277735"/>
                    <a:pt x="3614678" y="271836"/>
                    <a:pt x="3657600" y="282567"/>
                  </a:cubicBezTo>
                  <a:cubicBezTo>
                    <a:pt x="3691783" y="279718"/>
                    <a:pt x="3728723" y="287770"/>
                    <a:pt x="3760149" y="274021"/>
                  </a:cubicBezTo>
                  <a:cubicBezTo>
                    <a:pt x="3778968" y="265787"/>
                    <a:pt x="3794333" y="222746"/>
                    <a:pt x="3794333" y="222746"/>
                  </a:cubicBezTo>
                  <a:lnTo>
                    <a:pt x="3819970" y="145834"/>
                  </a:lnTo>
                  <a:lnTo>
                    <a:pt x="3828516" y="120197"/>
                  </a:lnTo>
                  <a:lnTo>
                    <a:pt x="3837062" y="94560"/>
                  </a:ln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238673" y="4982198"/>
              <a:ext cx="156985" cy="119641"/>
            </a:xfrm>
            <a:custGeom>
              <a:avLst/>
              <a:gdLst>
                <a:gd name="connsiteX0" fmla="*/ 34650 w 156985"/>
                <a:gd name="connsiteY0" fmla="*/ 17092 h 119641"/>
                <a:gd name="connsiteX1" fmla="*/ 9013 w 156985"/>
                <a:gd name="connsiteY1" fmla="*/ 111095 h 119641"/>
                <a:gd name="connsiteX2" fmla="*/ 34650 w 156985"/>
                <a:gd name="connsiteY2" fmla="*/ 119641 h 119641"/>
                <a:gd name="connsiteX3" fmla="*/ 111563 w 156985"/>
                <a:gd name="connsiteY3" fmla="*/ 102550 h 119641"/>
                <a:gd name="connsiteX4" fmla="*/ 137200 w 156985"/>
                <a:gd name="connsiteY4" fmla="*/ 85458 h 119641"/>
                <a:gd name="connsiteX5" fmla="*/ 145746 w 156985"/>
                <a:gd name="connsiteY5" fmla="*/ 17092 h 119641"/>
                <a:gd name="connsiteX6" fmla="*/ 120108 w 156985"/>
                <a:gd name="connsiteY6" fmla="*/ 0 h 119641"/>
                <a:gd name="connsiteX7" fmla="*/ 60288 w 156985"/>
                <a:gd name="connsiteY7" fmla="*/ 17092 h 119641"/>
                <a:gd name="connsiteX8" fmla="*/ 34650 w 156985"/>
                <a:gd name="connsiteY8" fmla="*/ 17092 h 11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85" h="119641">
                  <a:moveTo>
                    <a:pt x="34650" y="17092"/>
                  </a:moveTo>
                  <a:cubicBezTo>
                    <a:pt x="26104" y="32759"/>
                    <a:pt x="-18886" y="62272"/>
                    <a:pt x="9013" y="111095"/>
                  </a:cubicBezTo>
                  <a:cubicBezTo>
                    <a:pt x="13482" y="118916"/>
                    <a:pt x="26104" y="116792"/>
                    <a:pt x="34650" y="119641"/>
                  </a:cubicBezTo>
                  <a:cubicBezTo>
                    <a:pt x="54334" y="116360"/>
                    <a:pt x="90529" y="113067"/>
                    <a:pt x="111563" y="102550"/>
                  </a:cubicBezTo>
                  <a:cubicBezTo>
                    <a:pt x="120749" y="97957"/>
                    <a:pt x="128654" y="91155"/>
                    <a:pt x="137200" y="85458"/>
                  </a:cubicBezTo>
                  <a:cubicBezTo>
                    <a:pt x="154881" y="58936"/>
                    <a:pt x="166865" y="54051"/>
                    <a:pt x="145746" y="17092"/>
                  </a:cubicBezTo>
                  <a:cubicBezTo>
                    <a:pt x="140650" y="8174"/>
                    <a:pt x="128654" y="5697"/>
                    <a:pt x="120108" y="0"/>
                  </a:cubicBezTo>
                  <a:cubicBezTo>
                    <a:pt x="98498" y="5403"/>
                    <a:pt x="80722" y="8918"/>
                    <a:pt x="60288" y="17092"/>
                  </a:cubicBezTo>
                  <a:cubicBezTo>
                    <a:pt x="54374" y="19458"/>
                    <a:pt x="43196" y="1425"/>
                    <a:pt x="34650" y="170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024948" y="5036403"/>
              <a:ext cx="68772" cy="31385"/>
            </a:xfrm>
            <a:custGeom>
              <a:avLst/>
              <a:gdLst>
                <a:gd name="connsiteX0" fmla="*/ 405 w 68772"/>
                <a:gd name="connsiteY0" fmla="*/ 5616 h 31385"/>
                <a:gd name="connsiteX1" fmla="*/ 43134 w 68772"/>
                <a:gd name="connsiteY1" fmla="*/ 31253 h 31385"/>
                <a:gd name="connsiteX2" fmla="*/ 68772 w 68772"/>
                <a:gd name="connsiteY2" fmla="*/ 14161 h 31385"/>
                <a:gd name="connsiteX3" fmla="*/ 405 w 68772"/>
                <a:gd name="connsiteY3" fmla="*/ 5616 h 31385"/>
              </a:gdLst>
              <a:ahLst/>
              <a:cxnLst>
                <a:cxn ang="0">
                  <a:pos x="connsiteX0" y="connsiteY0"/>
                </a:cxn>
                <a:cxn ang="0">
                  <a:pos x="connsiteX1" y="connsiteY1"/>
                </a:cxn>
                <a:cxn ang="0">
                  <a:pos x="connsiteX2" y="connsiteY2"/>
                </a:cxn>
                <a:cxn ang="0">
                  <a:pos x="connsiteX3" y="connsiteY3"/>
                </a:cxn>
              </a:cxnLst>
              <a:rect l="l" t="t" r="r" b="b"/>
              <a:pathLst>
                <a:path w="68772" h="31385">
                  <a:moveTo>
                    <a:pt x="405" y="5616"/>
                  </a:moveTo>
                  <a:cubicBezTo>
                    <a:pt x="-3868" y="8465"/>
                    <a:pt x="26652" y="29193"/>
                    <a:pt x="43134" y="31253"/>
                  </a:cubicBezTo>
                  <a:cubicBezTo>
                    <a:pt x="53326" y="32527"/>
                    <a:pt x="68772" y="24432"/>
                    <a:pt x="68772" y="14161"/>
                  </a:cubicBezTo>
                  <a:cubicBezTo>
                    <a:pt x="68772" y="-9250"/>
                    <a:pt x="4678" y="2767"/>
                    <a:pt x="405" y="56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260363" y="4887341"/>
              <a:ext cx="162370" cy="309354"/>
            </a:xfrm>
            <a:custGeom>
              <a:avLst/>
              <a:gdLst>
                <a:gd name="connsiteX0" fmla="*/ 76912 w 162370"/>
                <a:gd name="connsiteY0" fmla="*/ 61526 h 309354"/>
                <a:gd name="connsiteX1" fmla="*/ 25637 w 162370"/>
                <a:gd name="connsiteY1" fmla="*/ 129892 h 309354"/>
                <a:gd name="connsiteX2" fmla="*/ 0 w 162370"/>
                <a:gd name="connsiteY2" fmla="*/ 189713 h 309354"/>
                <a:gd name="connsiteX3" fmla="*/ 34183 w 162370"/>
                <a:gd name="connsiteY3" fmla="*/ 198259 h 309354"/>
                <a:gd name="connsiteX4" fmla="*/ 59820 w 162370"/>
                <a:gd name="connsiteY4" fmla="*/ 206804 h 309354"/>
                <a:gd name="connsiteX5" fmla="*/ 94004 w 162370"/>
                <a:gd name="connsiteY5" fmla="*/ 309354 h 309354"/>
                <a:gd name="connsiteX6" fmla="*/ 153824 w 162370"/>
                <a:gd name="connsiteY6" fmla="*/ 283717 h 309354"/>
                <a:gd name="connsiteX7" fmla="*/ 162370 w 162370"/>
                <a:gd name="connsiteY7" fmla="*/ 249533 h 309354"/>
                <a:gd name="connsiteX8" fmla="*/ 153824 w 162370"/>
                <a:gd name="connsiteY8" fmla="*/ 95709 h 309354"/>
                <a:gd name="connsiteX9" fmla="*/ 145278 w 162370"/>
                <a:gd name="connsiteY9" fmla="*/ 1705 h 309354"/>
                <a:gd name="connsiteX10" fmla="*/ 136733 w 162370"/>
                <a:gd name="connsiteY10" fmla="*/ 27343 h 309354"/>
                <a:gd name="connsiteX11" fmla="*/ 111095 w 162370"/>
                <a:gd name="connsiteY11" fmla="*/ 44434 h 309354"/>
                <a:gd name="connsiteX12" fmla="*/ 94004 w 162370"/>
                <a:gd name="connsiteY12" fmla="*/ 70072 h 309354"/>
                <a:gd name="connsiteX13" fmla="*/ 85458 w 162370"/>
                <a:gd name="connsiteY13" fmla="*/ 95709 h 309354"/>
                <a:gd name="connsiteX14" fmla="*/ 76912 w 162370"/>
                <a:gd name="connsiteY14" fmla="*/ 61526 h 30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370" h="309354">
                  <a:moveTo>
                    <a:pt x="76912" y="61526"/>
                  </a:moveTo>
                  <a:cubicBezTo>
                    <a:pt x="66942" y="67223"/>
                    <a:pt x="39238" y="106090"/>
                    <a:pt x="25637" y="129892"/>
                  </a:cubicBezTo>
                  <a:cubicBezTo>
                    <a:pt x="8744" y="159456"/>
                    <a:pt x="9587" y="160954"/>
                    <a:pt x="0" y="189713"/>
                  </a:cubicBezTo>
                  <a:cubicBezTo>
                    <a:pt x="11394" y="192562"/>
                    <a:pt x="22890" y="195032"/>
                    <a:pt x="34183" y="198259"/>
                  </a:cubicBezTo>
                  <a:cubicBezTo>
                    <a:pt x="42844" y="200734"/>
                    <a:pt x="56971" y="198258"/>
                    <a:pt x="59820" y="206804"/>
                  </a:cubicBezTo>
                  <a:cubicBezTo>
                    <a:pt x="97266" y="319141"/>
                    <a:pt x="30476" y="288178"/>
                    <a:pt x="94004" y="309354"/>
                  </a:cubicBezTo>
                  <a:cubicBezTo>
                    <a:pt x="111155" y="305066"/>
                    <a:pt x="142021" y="301421"/>
                    <a:pt x="153824" y="283717"/>
                  </a:cubicBezTo>
                  <a:cubicBezTo>
                    <a:pt x="160339" y="273944"/>
                    <a:pt x="159521" y="260928"/>
                    <a:pt x="162370" y="249533"/>
                  </a:cubicBezTo>
                  <a:cubicBezTo>
                    <a:pt x="159521" y="198258"/>
                    <a:pt x="157357" y="146941"/>
                    <a:pt x="153824" y="95709"/>
                  </a:cubicBezTo>
                  <a:cubicBezTo>
                    <a:pt x="151659" y="64320"/>
                    <a:pt x="152909" y="32230"/>
                    <a:pt x="145278" y="1705"/>
                  </a:cubicBezTo>
                  <a:cubicBezTo>
                    <a:pt x="143093" y="-7034"/>
                    <a:pt x="142360" y="20309"/>
                    <a:pt x="136733" y="27343"/>
                  </a:cubicBezTo>
                  <a:cubicBezTo>
                    <a:pt x="130317" y="35363"/>
                    <a:pt x="119641" y="38737"/>
                    <a:pt x="111095" y="44434"/>
                  </a:cubicBezTo>
                  <a:cubicBezTo>
                    <a:pt x="105398" y="52980"/>
                    <a:pt x="98597" y="60885"/>
                    <a:pt x="94004" y="70072"/>
                  </a:cubicBezTo>
                  <a:cubicBezTo>
                    <a:pt x="89976" y="78129"/>
                    <a:pt x="94004" y="92860"/>
                    <a:pt x="85458" y="95709"/>
                  </a:cubicBezTo>
                  <a:cubicBezTo>
                    <a:pt x="77814" y="98257"/>
                    <a:pt x="86882" y="55829"/>
                    <a:pt x="76912" y="615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179385" y="5016329"/>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654736" y="5007967"/>
              <a:ext cx="156985" cy="119641"/>
            </a:xfrm>
            <a:custGeom>
              <a:avLst/>
              <a:gdLst>
                <a:gd name="connsiteX0" fmla="*/ 34650 w 156985"/>
                <a:gd name="connsiteY0" fmla="*/ 17092 h 119641"/>
                <a:gd name="connsiteX1" fmla="*/ 9013 w 156985"/>
                <a:gd name="connsiteY1" fmla="*/ 111095 h 119641"/>
                <a:gd name="connsiteX2" fmla="*/ 34650 w 156985"/>
                <a:gd name="connsiteY2" fmla="*/ 119641 h 119641"/>
                <a:gd name="connsiteX3" fmla="*/ 111563 w 156985"/>
                <a:gd name="connsiteY3" fmla="*/ 102550 h 119641"/>
                <a:gd name="connsiteX4" fmla="*/ 137200 w 156985"/>
                <a:gd name="connsiteY4" fmla="*/ 85458 h 119641"/>
                <a:gd name="connsiteX5" fmla="*/ 145746 w 156985"/>
                <a:gd name="connsiteY5" fmla="*/ 17092 h 119641"/>
                <a:gd name="connsiteX6" fmla="*/ 120108 w 156985"/>
                <a:gd name="connsiteY6" fmla="*/ 0 h 119641"/>
                <a:gd name="connsiteX7" fmla="*/ 60288 w 156985"/>
                <a:gd name="connsiteY7" fmla="*/ 17092 h 119641"/>
                <a:gd name="connsiteX8" fmla="*/ 34650 w 156985"/>
                <a:gd name="connsiteY8" fmla="*/ 17092 h 11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85" h="119641">
                  <a:moveTo>
                    <a:pt x="34650" y="17092"/>
                  </a:moveTo>
                  <a:cubicBezTo>
                    <a:pt x="26104" y="32759"/>
                    <a:pt x="-18886" y="62272"/>
                    <a:pt x="9013" y="111095"/>
                  </a:cubicBezTo>
                  <a:cubicBezTo>
                    <a:pt x="13482" y="118916"/>
                    <a:pt x="26104" y="116792"/>
                    <a:pt x="34650" y="119641"/>
                  </a:cubicBezTo>
                  <a:cubicBezTo>
                    <a:pt x="54334" y="116360"/>
                    <a:pt x="90529" y="113067"/>
                    <a:pt x="111563" y="102550"/>
                  </a:cubicBezTo>
                  <a:cubicBezTo>
                    <a:pt x="120749" y="97957"/>
                    <a:pt x="128654" y="91155"/>
                    <a:pt x="137200" y="85458"/>
                  </a:cubicBezTo>
                  <a:cubicBezTo>
                    <a:pt x="154881" y="58936"/>
                    <a:pt x="166865" y="54051"/>
                    <a:pt x="145746" y="17092"/>
                  </a:cubicBezTo>
                  <a:cubicBezTo>
                    <a:pt x="140650" y="8174"/>
                    <a:pt x="128654" y="5697"/>
                    <a:pt x="120108" y="0"/>
                  </a:cubicBezTo>
                  <a:cubicBezTo>
                    <a:pt x="98498" y="5403"/>
                    <a:pt x="80722" y="8918"/>
                    <a:pt x="60288" y="17092"/>
                  </a:cubicBezTo>
                  <a:cubicBezTo>
                    <a:pt x="54374" y="19458"/>
                    <a:pt x="43196" y="1425"/>
                    <a:pt x="34650" y="170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962400" y="5137450"/>
              <a:ext cx="68772" cy="31385"/>
            </a:xfrm>
            <a:custGeom>
              <a:avLst/>
              <a:gdLst>
                <a:gd name="connsiteX0" fmla="*/ 405 w 68772"/>
                <a:gd name="connsiteY0" fmla="*/ 5616 h 31385"/>
                <a:gd name="connsiteX1" fmla="*/ 43134 w 68772"/>
                <a:gd name="connsiteY1" fmla="*/ 31253 h 31385"/>
                <a:gd name="connsiteX2" fmla="*/ 68772 w 68772"/>
                <a:gd name="connsiteY2" fmla="*/ 14161 h 31385"/>
                <a:gd name="connsiteX3" fmla="*/ 405 w 68772"/>
                <a:gd name="connsiteY3" fmla="*/ 5616 h 31385"/>
              </a:gdLst>
              <a:ahLst/>
              <a:cxnLst>
                <a:cxn ang="0">
                  <a:pos x="connsiteX0" y="connsiteY0"/>
                </a:cxn>
                <a:cxn ang="0">
                  <a:pos x="connsiteX1" y="connsiteY1"/>
                </a:cxn>
                <a:cxn ang="0">
                  <a:pos x="connsiteX2" y="connsiteY2"/>
                </a:cxn>
                <a:cxn ang="0">
                  <a:pos x="connsiteX3" y="connsiteY3"/>
                </a:cxn>
              </a:cxnLst>
              <a:rect l="l" t="t" r="r" b="b"/>
              <a:pathLst>
                <a:path w="68772" h="31385">
                  <a:moveTo>
                    <a:pt x="405" y="5616"/>
                  </a:moveTo>
                  <a:cubicBezTo>
                    <a:pt x="-3868" y="8465"/>
                    <a:pt x="26652" y="29193"/>
                    <a:pt x="43134" y="31253"/>
                  </a:cubicBezTo>
                  <a:cubicBezTo>
                    <a:pt x="53326" y="32527"/>
                    <a:pt x="68772" y="24432"/>
                    <a:pt x="68772" y="14161"/>
                  </a:cubicBezTo>
                  <a:cubicBezTo>
                    <a:pt x="68772" y="-9250"/>
                    <a:pt x="4678" y="2767"/>
                    <a:pt x="405" y="56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331785" y="5168729"/>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581400" y="4991083"/>
              <a:ext cx="156985" cy="119641"/>
            </a:xfrm>
            <a:custGeom>
              <a:avLst/>
              <a:gdLst>
                <a:gd name="connsiteX0" fmla="*/ 34650 w 156985"/>
                <a:gd name="connsiteY0" fmla="*/ 17092 h 119641"/>
                <a:gd name="connsiteX1" fmla="*/ 9013 w 156985"/>
                <a:gd name="connsiteY1" fmla="*/ 111095 h 119641"/>
                <a:gd name="connsiteX2" fmla="*/ 34650 w 156985"/>
                <a:gd name="connsiteY2" fmla="*/ 119641 h 119641"/>
                <a:gd name="connsiteX3" fmla="*/ 111563 w 156985"/>
                <a:gd name="connsiteY3" fmla="*/ 102550 h 119641"/>
                <a:gd name="connsiteX4" fmla="*/ 137200 w 156985"/>
                <a:gd name="connsiteY4" fmla="*/ 85458 h 119641"/>
                <a:gd name="connsiteX5" fmla="*/ 145746 w 156985"/>
                <a:gd name="connsiteY5" fmla="*/ 17092 h 119641"/>
                <a:gd name="connsiteX6" fmla="*/ 120108 w 156985"/>
                <a:gd name="connsiteY6" fmla="*/ 0 h 119641"/>
                <a:gd name="connsiteX7" fmla="*/ 60288 w 156985"/>
                <a:gd name="connsiteY7" fmla="*/ 17092 h 119641"/>
                <a:gd name="connsiteX8" fmla="*/ 34650 w 156985"/>
                <a:gd name="connsiteY8" fmla="*/ 17092 h 11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85" h="119641">
                  <a:moveTo>
                    <a:pt x="34650" y="17092"/>
                  </a:moveTo>
                  <a:cubicBezTo>
                    <a:pt x="26104" y="32759"/>
                    <a:pt x="-18886" y="62272"/>
                    <a:pt x="9013" y="111095"/>
                  </a:cubicBezTo>
                  <a:cubicBezTo>
                    <a:pt x="13482" y="118916"/>
                    <a:pt x="26104" y="116792"/>
                    <a:pt x="34650" y="119641"/>
                  </a:cubicBezTo>
                  <a:cubicBezTo>
                    <a:pt x="54334" y="116360"/>
                    <a:pt x="90529" y="113067"/>
                    <a:pt x="111563" y="102550"/>
                  </a:cubicBezTo>
                  <a:cubicBezTo>
                    <a:pt x="120749" y="97957"/>
                    <a:pt x="128654" y="91155"/>
                    <a:pt x="137200" y="85458"/>
                  </a:cubicBezTo>
                  <a:cubicBezTo>
                    <a:pt x="154881" y="58936"/>
                    <a:pt x="166865" y="54051"/>
                    <a:pt x="145746" y="17092"/>
                  </a:cubicBezTo>
                  <a:cubicBezTo>
                    <a:pt x="140650" y="8174"/>
                    <a:pt x="128654" y="5697"/>
                    <a:pt x="120108" y="0"/>
                  </a:cubicBezTo>
                  <a:cubicBezTo>
                    <a:pt x="98498" y="5403"/>
                    <a:pt x="80722" y="8918"/>
                    <a:pt x="60288" y="17092"/>
                  </a:cubicBezTo>
                  <a:cubicBezTo>
                    <a:pt x="54374" y="19458"/>
                    <a:pt x="43196" y="1425"/>
                    <a:pt x="34650" y="170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066800" y="5272677"/>
              <a:ext cx="68772" cy="31385"/>
            </a:xfrm>
            <a:custGeom>
              <a:avLst/>
              <a:gdLst>
                <a:gd name="connsiteX0" fmla="*/ 405 w 68772"/>
                <a:gd name="connsiteY0" fmla="*/ 5616 h 31385"/>
                <a:gd name="connsiteX1" fmla="*/ 43134 w 68772"/>
                <a:gd name="connsiteY1" fmla="*/ 31253 h 31385"/>
                <a:gd name="connsiteX2" fmla="*/ 68772 w 68772"/>
                <a:gd name="connsiteY2" fmla="*/ 14161 h 31385"/>
                <a:gd name="connsiteX3" fmla="*/ 405 w 68772"/>
                <a:gd name="connsiteY3" fmla="*/ 5616 h 31385"/>
              </a:gdLst>
              <a:ahLst/>
              <a:cxnLst>
                <a:cxn ang="0">
                  <a:pos x="connsiteX0" y="connsiteY0"/>
                </a:cxn>
                <a:cxn ang="0">
                  <a:pos x="connsiteX1" y="connsiteY1"/>
                </a:cxn>
                <a:cxn ang="0">
                  <a:pos x="connsiteX2" y="connsiteY2"/>
                </a:cxn>
                <a:cxn ang="0">
                  <a:pos x="connsiteX3" y="connsiteY3"/>
                </a:cxn>
              </a:cxnLst>
              <a:rect l="l" t="t" r="r" b="b"/>
              <a:pathLst>
                <a:path w="68772" h="31385">
                  <a:moveTo>
                    <a:pt x="405" y="5616"/>
                  </a:moveTo>
                  <a:cubicBezTo>
                    <a:pt x="-3868" y="8465"/>
                    <a:pt x="26652" y="29193"/>
                    <a:pt x="43134" y="31253"/>
                  </a:cubicBezTo>
                  <a:cubicBezTo>
                    <a:pt x="53326" y="32527"/>
                    <a:pt x="68772" y="24432"/>
                    <a:pt x="68772" y="14161"/>
                  </a:cubicBezTo>
                  <a:cubicBezTo>
                    <a:pt x="68772" y="-9250"/>
                    <a:pt x="4678" y="2767"/>
                    <a:pt x="405" y="56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28800" y="5150397"/>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554603" y="5349811"/>
              <a:ext cx="120373" cy="68223"/>
            </a:xfrm>
            <a:custGeom>
              <a:avLst/>
              <a:gdLst>
                <a:gd name="connsiteX0" fmla="*/ 9277 w 120373"/>
                <a:gd name="connsiteY0" fmla="*/ 8402 h 68223"/>
                <a:gd name="connsiteX1" fmla="*/ 111827 w 120373"/>
                <a:gd name="connsiteY1" fmla="*/ 8402 h 68223"/>
                <a:gd name="connsiteX2" fmla="*/ 120373 w 120373"/>
                <a:gd name="connsiteY2" fmla="*/ 34039 h 68223"/>
                <a:gd name="connsiteX3" fmla="*/ 103281 w 120373"/>
                <a:gd name="connsiteY3" fmla="*/ 59677 h 68223"/>
                <a:gd name="connsiteX4" fmla="*/ 9277 w 120373"/>
                <a:gd name="connsiteY4" fmla="*/ 59677 h 68223"/>
                <a:gd name="connsiteX5" fmla="*/ 732 w 120373"/>
                <a:gd name="connsiteY5" fmla="*/ 34039 h 68223"/>
                <a:gd name="connsiteX6" fmla="*/ 26369 w 120373"/>
                <a:gd name="connsiteY6" fmla="*/ 16948 h 68223"/>
                <a:gd name="connsiteX7" fmla="*/ 9277 w 120373"/>
                <a:gd name="connsiteY7" fmla="*/ 8402 h 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73" h="68223">
                  <a:moveTo>
                    <a:pt x="9277" y="8402"/>
                  </a:moveTo>
                  <a:cubicBezTo>
                    <a:pt x="23520" y="6978"/>
                    <a:pt x="75483" y="-9770"/>
                    <a:pt x="111827" y="8402"/>
                  </a:cubicBezTo>
                  <a:cubicBezTo>
                    <a:pt x="119884" y="12430"/>
                    <a:pt x="117524" y="25493"/>
                    <a:pt x="120373" y="34039"/>
                  </a:cubicBezTo>
                  <a:cubicBezTo>
                    <a:pt x="114676" y="42585"/>
                    <a:pt x="111827" y="53980"/>
                    <a:pt x="103281" y="59677"/>
                  </a:cubicBezTo>
                  <a:cubicBezTo>
                    <a:pt x="77209" y="77059"/>
                    <a:pt x="33302" y="63109"/>
                    <a:pt x="9277" y="59677"/>
                  </a:cubicBezTo>
                  <a:cubicBezTo>
                    <a:pt x="6429" y="51131"/>
                    <a:pt x="-2614" y="42403"/>
                    <a:pt x="732" y="34039"/>
                  </a:cubicBezTo>
                  <a:cubicBezTo>
                    <a:pt x="4546" y="24503"/>
                    <a:pt x="17183" y="21541"/>
                    <a:pt x="26369" y="16948"/>
                  </a:cubicBezTo>
                  <a:cubicBezTo>
                    <a:pt x="34426" y="12920"/>
                    <a:pt x="-4966" y="9826"/>
                    <a:pt x="9277" y="84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343400" y="4998211"/>
              <a:ext cx="120373" cy="68223"/>
            </a:xfrm>
            <a:custGeom>
              <a:avLst/>
              <a:gdLst>
                <a:gd name="connsiteX0" fmla="*/ 9277 w 120373"/>
                <a:gd name="connsiteY0" fmla="*/ 8402 h 68223"/>
                <a:gd name="connsiteX1" fmla="*/ 111827 w 120373"/>
                <a:gd name="connsiteY1" fmla="*/ 8402 h 68223"/>
                <a:gd name="connsiteX2" fmla="*/ 120373 w 120373"/>
                <a:gd name="connsiteY2" fmla="*/ 34039 h 68223"/>
                <a:gd name="connsiteX3" fmla="*/ 103281 w 120373"/>
                <a:gd name="connsiteY3" fmla="*/ 59677 h 68223"/>
                <a:gd name="connsiteX4" fmla="*/ 9277 w 120373"/>
                <a:gd name="connsiteY4" fmla="*/ 59677 h 68223"/>
                <a:gd name="connsiteX5" fmla="*/ 732 w 120373"/>
                <a:gd name="connsiteY5" fmla="*/ 34039 h 68223"/>
                <a:gd name="connsiteX6" fmla="*/ 26369 w 120373"/>
                <a:gd name="connsiteY6" fmla="*/ 16948 h 68223"/>
                <a:gd name="connsiteX7" fmla="*/ 9277 w 120373"/>
                <a:gd name="connsiteY7" fmla="*/ 8402 h 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73" h="68223">
                  <a:moveTo>
                    <a:pt x="9277" y="8402"/>
                  </a:moveTo>
                  <a:cubicBezTo>
                    <a:pt x="23520" y="6978"/>
                    <a:pt x="75483" y="-9770"/>
                    <a:pt x="111827" y="8402"/>
                  </a:cubicBezTo>
                  <a:cubicBezTo>
                    <a:pt x="119884" y="12430"/>
                    <a:pt x="117524" y="25493"/>
                    <a:pt x="120373" y="34039"/>
                  </a:cubicBezTo>
                  <a:cubicBezTo>
                    <a:pt x="114676" y="42585"/>
                    <a:pt x="111827" y="53980"/>
                    <a:pt x="103281" y="59677"/>
                  </a:cubicBezTo>
                  <a:cubicBezTo>
                    <a:pt x="77209" y="77059"/>
                    <a:pt x="33302" y="63109"/>
                    <a:pt x="9277" y="59677"/>
                  </a:cubicBezTo>
                  <a:cubicBezTo>
                    <a:pt x="6429" y="51131"/>
                    <a:pt x="-2614" y="42403"/>
                    <a:pt x="732" y="34039"/>
                  </a:cubicBezTo>
                  <a:cubicBezTo>
                    <a:pt x="4546" y="24503"/>
                    <a:pt x="17183" y="21541"/>
                    <a:pt x="26369" y="16948"/>
                  </a:cubicBezTo>
                  <a:cubicBezTo>
                    <a:pt x="34426" y="12920"/>
                    <a:pt x="-4966" y="9826"/>
                    <a:pt x="9277" y="84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22733" y="5349811"/>
              <a:ext cx="45719" cy="68223"/>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3854009" y="4913975"/>
              <a:ext cx="108817" cy="68223"/>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flipH="1" flipV="1">
              <a:off x="2974647" y="5032321"/>
              <a:ext cx="45719" cy="47712"/>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V="1">
              <a:off x="944881" y="4987474"/>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flipV="1">
              <a:off x="4526066" y="5330279"/>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flipV="1">
              <a:off x="1554603" y="5037372"/>
              <a:ext cx="60186"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11138" y="6184674"/>
              <a:ext cx="3877071" cy="1399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27" idx="1"/>
            </p:cNvCxnSpPr>
            <p:nvPr/>
          </p:nvCxnSpPr>
          <p:spPr>
            <a:xfrm flipH="1">
              <a:off x="811138" y="4708733"/>
              <a:ext cx="27062" cy="15459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688209" y="4672768"/>
              <a:ext cx="27062" cy="153966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2807136" y="6052559"/>
              <a:ext cx="156985" cy="119641"/>
            </a:xfrm>
            <a:custGeom>
              <a:avLst/>
              <a:gdLst>
                <a:gd name="connsiteX0" fmla="*/ 34650 w 156985"/>
                <a:gd name="connsiteY0" fmla="*/ 17092 h 119641"/>
                <a:gd name="connsiteX1" fmla="*/ 9013 w 156985"/>
                <a:gd name="connsiteY1" fmla="*/ 111095 h 119641"/>
                <a:gd name="connsiteX2" fmla="*/ 34650 w 156985"/>
                <a:gd name="connsiteY2" fmla="*/ 119641 h 119641"/>
                <a:gd name="connsiteX3" fmla="*/ 111563 w 156985"/>
                <a:gd name="connsiteY3" fmla="*/ 102550 h 119641"/>
                <a:gd name="connsiteX4" fmla="*/ 137200 w 156985"/>
                <a:gd name="connsiteY4" fmla="*/ 85458 h 119641"/>
                <a:gd name="connsiteX5" fmla="*/ 145746 w 156985"/>
                <a:gd name="connsiteY5" fmla="*/ 17092 h 119641"/>
                <a:gd name="connsiteX6" fmla="*/ 120108 w 156985"/>
                <a:gd name="connsiteY6" fmla="*/ 0 h 119641"/>
                <a:gd name="connsiteX7" fmla="*/ 60288 w 156985"/>
                <a:gd name="connsiteY7" fmla="*/ 17092 h 119641"/>
                <a:gd name="connsiteX8" fmla="*/ 34650 w 156985"/>
                <a:gd name="connsiteY8" fmla="*/ 17092 h 11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85" h="119641">
                  <a:moveTo>
                    <a:pt x="34650" y="17092"/>
                  </a:moveTo>
                  <a:cubicBezTo>
                    <a:pt x="26104" y="32759"/>
                    <a:pt x="-18886" y="62272"/>
                    <a:pt x="9013" y="111095"/>
                  </a:cubicBezTo>
                  <a:cubicBezTo>
                    <a:pt x="13482" y="118916"/>
                    <a:pt x="26104" y="116792"/>
                    <a:pt x="34650" y="119641"/>
                  </a:cubicBezTo>
                  <a:cubicBezTo>
                    <a:pt x="54334" y="116360"/>
                    <a:pt x="90529" y="113067"/>
                    <a:pt x="111563" y="102550"/>
                  </a:cubicBezTo>
                  <a:cubicBezTo>
                    <a:pt x="120749" y="97957"/>
                    <a:pt x="128654" y="91155"/>
                    <a:pt x="137200" y="85458"/>
                  </a:cubicBezTo>
                  <a:cubicBezTo>
                    <a:pt x="154881" y="58936"/>
                    <a:pt x="166865" y="54051"/>
                    <a:pt x="145746" y="17092"/>
                  </a:cubicBezTo>
                  <a:cubicBezTo>
                    <a:pt x="140650" y="8174"/>
                    <a:pt x="128654" y="5697"/>
                    <a:pt x="120108" y="0"/>
                  </a:cubicBezTo>
                  <a:cubicBezTo>
                    <a:pt x="98498" y="5403"/>
                    <a:pt x="80722" y="8918"/>
                    <a:pt x="60288" y="17092"/>
                  </a:cubicBezTo>
                  <a:cubicBezTo>
                    <a:pt x="54374" y="19458"/>
                    <a:pt x="43196" y="1425"/>
                    <a:pt x="34650" y="170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84185" y="6096000"/>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981200" y="6106523"/>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V="1">
              <a:off x="1097281" y="6126481"/>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V="1">
              <a:off x="4572000" y="6126481"/>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904417" y="6030753"/>
              <a:ext cx="156985" cy="119641"/>
            </a:xfrm>
            <a:custGeom>
              <a:avLst/>
              <a:gdLst>
                <a:gd name="connsiteX0" fmla="*/ 34650 w 156985"/>
                <a:gd name="connsiteY0" fmla="*/ 17092 h 119641"/>
                <a:gd name="connsiteX1" fmla="*/ 9013 w 156985"/>
                <a:gd name="connsiteY1" fmla="*/ 111095 h 119641"/>
                <a:gd name="connsiteX2" fmla="*/ 34650 w 156985"/>
                <a:gd name="connsiteY2" fmla="*/ 119641 h 119641"/>
                <a:gd name="connsiteX3" fmla="*/ 111563 w 156985"/>
                <a:gd name="connsiteY3" fmla="*/ 102550 h 119641"/>
                <a:gd name="connsiteX4" fmla="*/ 137200 w 156985"/>
                <a:gd name="connsiteY4" fmla="*/ 85458 h 119641"/>
                <a:gd name="connsiteX5" fmla="*/ 145746 w 156985"/>
                <a:gd name="connsiteY5" fmla="*/ 17092 h 119641"/>
                <a:gd name="connsiteX6" fmla="*/ 120108 w 156985"/>
                <a:gd name="connsiteY6" fmla="*/ 0 h 119641"/>
                <a:gd name="connsiteX7" fmla="*/ 60288 w 156985"/>
                <a:gd name="connsiteY7" fmla="*/ 17092 h 119641"/>
                <a:gd name="connsiteX8" fmla="*/ 34650 w 156985"/>
                <a:gd name="connsiteY8" fmla="*/ 17092 h 11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85" h="119641">
                  <a:moveTo>
                    <a:pt x="34650" y="17092"/>
                  </a:moveTo>
                  <a:cubicBezTo>
                    <a:pt x="26104" y="32759"/>
                    <a:pt x="-18886" y="62272"/>
                    <a:pt x="9013" y="111095"/>
                  </a:cubicBezTo>
                  <a:cubicBezTo>
                    <a:pt x="13482" y="118916"/>
                    <a:pt x="26104" y="116792"/>
                    <a:pt x="34650" y="119641"/>
                  </a:cubicBezTo>
                  <a:cubicBezTo>
                    <a:pt x="54334" y="116360"/>
                    <a:pt x="90529" y="113067"/>
                    <a:pt x="111563" y="102550"/>
                  </a:cubicBezTo>
                  <a:cubicBezTo>
                    <a:pt x="120749" y="97957"/>
                    <a:pt x="128654" y="91155"/>
                    <a:pt x="137200" y="85458"/>
                  </a:cubicBezTo>
                  <a:cubicBezTo>
                    <a:pt x="154881" y="58936"/>
                    <a:pt x="166865" y="54051"/>
                    <a:pt x="145746" y="17092"/>
                  </a:cubicBezTo>
                  <a:cubicBezTo>
                    <a:pt x="140650" y="8174"/>
                    <a:pt x="128654" y="5697"/>
                    <a:pt x="120108" y="0"/>
                  </a:cubicBezTo>
                  <a:cubicBezTo>
                    <a:pt x="98498" y="5403"/>
                    <a:pt x="80722" y="8918"/>
                    <a:pt x="60288" y="17092"/>
                  </a:cubicBezTo>
                  <a:cubicBezTo>
                    <a:pt x="54374" y="19458"/>
                    <a:pt x="43196" y="1425"/>
                    <a:pt x="34650" y="170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453421" y="6103049"/>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078481" y="6084717"/>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V="1">
              <a:off x="2194562" y="6104675"/>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V="1">
              <a:off x="3733800" y="6104675"/>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838200" y="6043228"/>
              <a:ext cx="156985" cy="119641"/>
            </a:xfrm>
            <a:custGeom>
              <a:avLst/>
              <a:gdLst>
                <a:gd name="connsiteX0" fmla="*/ 34650 w 156985"/>
                <a:gd name="connsiteY0" fmla="*/ 17092 h 119641"/>
                <a:gd name="connsiteX1" fmla="*/ 9013 w 156985"/>
                <a:gd name="connsiteY1" fmla="*/ 111095 h 119641"/>
                <a:gd name="connsiteX2" fmla="*/ 34650 w 156985"/>
                <a:gd name="connsiteY2" fmla="*/ 119641 h 119641"/>
                <a:gd name="connsiteX3" fmla="*/ 111563 w 156985"/>
                <a:gd name="connsiteY3" fmla="*/ 102550 h 119641"/>
                <a:gd name="connsiteX4" fmla="*/ 137200 w 156985"/>
                <a:gd name="connsiteY4" fmla="*/ 85458 h 119641"/>
                <a:gd name="connsiteX5" fmla="*/ 145746 w 156985"/>
                <a:gd name="connsiteY5" fmla="*/ 17092 h 119641"/>
                <a:gd name="connsiteX6" fmla="*/ 120108 w 156985"/>
                <a:gd name="connsiteY6" fmla="*/ 0 h 119641"/>
                <a:gd name="connsiteX7" fmla="*/ 60288 w 156985"/>
                <a:gd name="connsiteY7" fmla="*/ 17092 h 119641"/>
                <a:gd name="connsiteX8" fmla="*/ 34650 w 156985"/>
                <a:gd name="connsiteY8" fmla="*/ 17092 h 11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85" h="119641">
                  <a:moveTo>
                    <a:pt x="34650" y="17092"/>
                  </a:moveTo>
                  <a:cubicBezTo>
                    <a:pt x="26104" y="32759"/>
                    <a:pt x="-18886" y="62272"/>
                    <a:pt x="9013" y="111095"/>
                  </a:cubicBezTo>
                  <a:cubicBezTo>
                    <a:pt x="13482" y="118916"/>
                    <a:pt x="26104" y="116792"/>
                    <a:pt x="34650" y="119641"/>
                  </a:cubicBezTo>
                  <a:cubicBezTo>
                    <a:pt x="54334" y="116360"/>
                    <a:pt x="90529" y="113067"/>
                    <a:pt x="111563" y="102550"/>
                  </a:cubicBezTo>
                  <a:cubicBezTo>
                    <a:pt x="120749" y="97957"/>
                    <a:pt x="128654" y="91155"/>
                    <a:pt x="137200" y="85458"/>
                  </a:cubicBezTo>
                  <a:cubicBezTo>
                    <a:pt x="154881" y="58936"/>
                    <a:pt x="166865" y="54051"/>
                    <a:pt x="145746" y="17092"/>
                  </a:cubicBezTo>
                  <a:cubicBezTo>
                    <a:pt x="140650" y="8174"/>
                    <a:pt x="128654" y="5697"/>
                    <a:pt x="120108" y="0"/>
                  </a:cubicBezTo>
                  <a:cubicBezTo>
                    <a:pt x="98498" y="5403"/>
                    <a:pt x="80722" y="8918"/>
                    <a:pt x="60288" y="17092"/>
                  </a:cubicBezTo>
                  <a:cubicBezTo>
                    <a:pt x="54374" y="19458"/>
                    <a:pt x="43196" y="1425"/>
                    <a:pt x="34650" y="170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515249" y="6115524"/>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319821" y="6097192"/>
              <a:ext cx="42379" cy="69151"/>
            </a:xfrm>
            <a:custGeom>
              <a:avLst/>
              <a:gdLst>
                <a:gd name="connsiteX0" fmla="*/ 25288 w 42379"/>
                <a:gd name="connsiteY0" fmla="*/ 52 h 69151"/>
                <a:gd name="connsiteX1" fmla="*/ 16742 w 42379"/>
                <a:gd name="connsiteY1" fmla="*/ 68419 h 69151"/>
                <a:gd name="connsiteX2" fmla="*/ 42379 w 42379"/>
                <a:gd name="connsiteY2" fmla="*/ 59873 h 69151"/>
                <a:gd name="connsiteX3" fmla="*/ 25288 w 42379"/>
                <a:gd name="connsiteY3" fmla="*/ 52 h 69151"/>
              </a:gdLst>
              <a:ahLst/>
              <a:cxnLst>
                <a:cxn ang="0">
                  <a:pos x="connsiteX0" y="connsiteY0"/>
                </a:cxn>
                <a:cxn ang="0">
                  <a:pos x="connsiteX1" y="connsiteY1"/>
                </a:cxn>
                <a:cxn ang="0">
                  <a:pos x="connsiteX2" y="connsiteY2"/>
                </a:cxn>
                <a:cxn ang="0">
                  <a:pos x="connsiteX3" y="connsiteY3"/>
                </a:cxn>
              </a:cxnLst>
              <a:rect l="l" t="t" r="r" b="b"/>
              <a:pathLst>
                <a:path w="42379" h="69151">
                  <a:moveTo>
                    <a:pt x="25288" y="52"/>
                  </a:moveTo>
                  <a:cubicBezTo>
                    <a:pt x="21015" y="1476"/>
                    <a:pt x="-23563" y="52296"/>
                    <a:pt x="16742" y="68419"/>
                  </a:cubicBezTo>
                  <a:cubicBezTo>
                    <a:pt x="25106" y="71765"/>
                    <a:pt x="33833" y="62722"/>
                    <a:pt x="42379" y="59873"/>
                  </a:cubicBezTo>
                  <a:cubicBezTo>
                    <a:pt x="31286" y="26591"/>
                    <a:pt x="29561" y="-1372"/>
                    <a:pt x="25288" y="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V="1">
              <a:off x="1783081" y="6117150"/>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V="1">
              <a:off x="2603064" y="6117150"/>
              <a:ext cx="45719" cy="4571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1302828" y="6140815"/>
              <a:ext cx="68772" cy="31385"/>
            </a:xfrm>
            <a:custGeom>
              <a:avLst/>
              <a:gdLst>
                <a:gd name="connsiteX0" fmla="*/ 405 w 68772"/>
                <a:gd name="connsiteY0" fmla="*/ 5616 h 31385"/>
                <a:gd name="connsiteX1" fmla="*/ 43134 w 68772"/>
                <a:gd name="connsiteY1" fmla="*/ 31253 h 31385"/>
                <a:gd name="connsiteX2" fmla="*/ 68772 w 68772"/>
                <a:gd name="connsiteY2" fmla="*/ 14161 h 31385"/>
                <a:gd name="connsiteX3" fmla="*/ 405 w 68772"/>
                <a:gd name="connsiteY3" fmla="*/ 5616 h 31385"/>
              </a:gdLst>
              <a:ahLst/>
              <a:cxnLst>
                <a:cxn ang="0">
                  <a:pos x="connsiteX0" y="connsiteY0"/>
                </a:cxn>
                <a:cxn ang="0">
                  <a:pos x="connsiteX1" y="connsiteY1"/>
                </a:cxn>
                <a:cxn ang="0">
                  <a:pos x="connsiteX2" y="connsiteY2"/>
                </a:cxn>
                <a:cxn ang="0">
                  <a:pos x="connsiteX3" y="connsiteY3"/>
                </a:cxn>
              </a:cxnLst>
              <a:rect l="l" t="t" r="r" b="b"/>
              <a:pathLst>
                <a:path w="68772" h="31385">
                  <a:moveTo>
                    <a:pt x="405" y="5616"/>
                  </a:moveTo>
                  <a:cubicBezTo>
                    <a:pt x="-3868" y="8465"/>
                    <a:pt x="26652" y="29193"/>
                    <a:pt x="43134" y="31253"/>
                  </a:cubicBezTo>
                  <a:cubicBezTo>
                    <a:pt x="53326" y="32527"/>
                    <a:pt x="68772" y="24432"/>
                    <a:pt x="68772" y="14161"/>
                  </a:cubicBezTo>
                  <a:cubicBezTo>
                    <a:pt x="68772" y="-9250"/>
                    <a:pt x="4678" y="2767"/>
                    <a:pt x="405" y="56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1630803" y="6103977"/>
              <a:ext cx="120373" cy="68223"/>
            </a:xfrm>
            <a:custGeom>
              <a:avLst/>
              <a:gdLst>
                <a:gd name="connsiteX0" fmla="*/ 9277 w 120373"/>
                <a:gd name="connsiteY0" fmla="*/ 8402 h 68223"/>
                <a:gd name="connsiteX1" fmla="*/ 111827 w 120373"/>
                <a:gd name="connsiteY1" fmla="*/ 8402 h 68223"/>
                <a:gd name="connsiteX2" fmla="*/ 120373 w 120373"/>
                <a:gd name="connsiteY2" fmla="*/ 34039 h 68223"/>
                <a:gd name="connsiteX3" fmla="*/ 103281 w 120373"/>
                <a:gd name="connsiteY3" fmla="*/ 59677 h 68223"/>
                <a:gd name="connsiteX4" fmla="*/ 9277 w 120373"/>
                <a:gd name="connsiteY4" fmla="*/ 59677 h 68223"/>
                <a:gd name="connsiteX5" fmla="*/ 732 w 120373"/>
                <a:gd name="connsiteY5" fmla="*/ 34039 h 68223"/>
                <a:gd name="connsiteX6" fmla="*/ 26369 w 120373"/>
                <a:gd name="connsiteY6" fmla="*/ 16948 h 68223"/>
                <a:gd name="connsiteX7" fmla="*/ 9277 w 120373"/>
                <a:gd name="connsiteY7" fmla="*/ 8402 h 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73" h="68223">
                  <a:moveTo>
                    <a:pt x="9277" y="8402"/>
                  </a:moveTo>
                  <a:cubicBezTo>
                    <a:pt x="23520" y="6978"/>
                    <a:pt x="75483" y="-9770"/>
                    <a:pt x="111827" y="8402"/>
                  </a:cubicBezTo>
                  <a:cubicBezTo>
                    <a:pt x="119884" y="12430"/>
                    <a:pt x="117524" y="25493"/>
                    <a:pt x="120373" y="34039"/>
                  </a:cubicBezTo>
                  <a:cubicBezTo>
                    <a:pt x="114676" y="42585"/>
                    <a:pt x="111827" y="53980"/>
                    <a:pt x="103281" y="59677"/>
                  </a:cubicBezTo>
                  <a:cubicBezTo>
                    <a:pt x="77209" y="77059"/>
                    <a:pt x="33302" y="63109"/>
                    <a:pt x="9277" y="59677"/>
                  </a:cubicBezTo>
                  <a:cubicBezTo>
                    <a:pt x="6429" y="51131"/>
                    <a:pt x="-2614" y="42403"/>
                    <a:pt x="732" y="34039"/>
                  </a:cubicBezTo>
                  <a:cubicBezTo>
                    <a:pt x="4546" y="24503"/>
                    <a:pt x="17183" y="21541"/>
                    <a:pt x="26369" y="16948"/>
                  </a:cubicBezTo>
                  <a:cubicBezTo>
                    <a:pt x="34426" y="12920"/>
                    <a:pt x="-4966" y="9826"/>
                    <a:pt x="9277" y="84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498933" y="6103977"/>
              <a:ext cx="45719" cy="68223"/>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581400" y="6140815"/>
              <a:ext cx="68772" cy="31385"/>
            </a:xfrm>
            <a:custGeom>
              <a:avLst/>
              <a:gdLst>
                <a:gd name="connsiteX0" fmla="*/ 405 w 68772"/>
                <a:gd name="connsiteY0" fmla="*/ 5616 h 31385"/>
                <a:gd name="connsiteX1" fmla="*/ 43134 w 68772"/>
                <a:gd name="connsiteY1" fmla="*/ 31253 h 31385"/>
                <a:gd name="connsiteX2" fmla="*/ 68772 w 68772"/>
                <a:gd name="connsiteY2" fmla="*/ 14161 h 31385"/>
                <a:gd name="connsiteX3" fmla="*/ 405 w 68772"/>
                <a:gd name="connsiteY3" fmla="*/ 5616 h 31385"/>
              </a:gdLst>
              <a:ahLst/>
              <a:cxnLst>
                <a:cxn ang="0">
                  <a:pos x="connsiteX0" y="connsiteY0"/>
                </a:cxn>
                <a:cxn ang="0">
                  <a:pos x="connsiteX1" y="connsiteY1"/>
                </a:cxn>
                <a:cxn ang="0">
                  <a:pos x="connsiteX2" y="connsiteY2"/>
                </a:cxn>
                <a:cxn ang="0">
                  <a:pos x="connsiteX3" y="connsiteY3"/>
                </a:cxn>
              </a:cxnLst>
              <a:rect l="l" t="t" r="r" b="b"/>
              <a:pathLst>
                <a:path w="68772" h="31385">
                  <a:moveTo>
                    <a:pt x="405" y="5616"/>
                  </a:moveTo>
                  <a:cubicBezTo>
                    <a:pt x="-3868" y="8465"/>
                    <a:pt x="26652" y="29193"/>
                    <a:pt x="43134" y="31253"/>
                  </a:cubicBezTo>
                  <a:cubicBezTo>
                    <a:pt x="53326" y="32527"/>
                    <a:pt x="68772" y="24432"/>
                    <a:pt x="68772" y="14161"/>
                  </a:cubicBezTo>
                  <a:cubicBezTo>
                    <a:pt x="68772" y="-9250"/>
                    <a:pt x="4678" y="2767"/>
                    <a:pt x="405" y="56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07203" y="6103977"/>
              <a:ext cx="120373" cy="68223"/>
            </a:xfrm>
            <a:custGeom>
              <a:avLst/>
              <a:gdLst>
                <a:gd name="connsiteX0" fmla="*/ 9277 w 120373"/>
                <a:gd name="connsiteY0" fmla="*/ 8402 h 68223"/>
                <a:gd name="connsiteX1" fmla="*/ 111827 w 120373"/>
                <a:gd name="connsiteY1" fmla="*/ 8402 h 68223"/>
                <a:gd name="connsiteX2" fmla="*/ 120373 w 120373"/>
                <a:gd name="connsiteY2" fmla="*/ 34039 h 68223"/>
                <a:gd name="connsiteX3" fmla="*/ 103281 w 120373"/>
                <a:gd name="connsiteY3" fmla="*/ 59677 h 68223"/>
                <a:gd name="connsiteX4" fmla="*/ 9277 w 120373"/>
                <a:gd name="connsiteY4" fmla="*/ 59677 h 68223"/>
                <a:gd name="connsiteX5" fmla="*/ 732 w 120373"/>
                <a:gd name="connsiteY5" fmla="*/ 34039 h 68223"/>
                <a:gd name="connsiteX6" fmla="*/ 26369 w 120373"/>
                <a:gd name="connsiteY6" fmla="*/ 16948 h 68223"/>
                <a:gd name="connsiteX7" fmla="*/ 9277 w 120373"/>
                <a:gd name="connsiteY7" fmla="*/ 8402 h 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73" h="68223">
                  <a:moveTo>
                    <a:pt x="9277" y="8402"/>
                  </a:moveTo>
                  <a:cubicBezTo>
                    <a:pt x="23520" y="6978"/>
                    <a:pt x="75483" y="-9770"/>
                    <a:pt x="111827" y="8402"/>
                  </a:cubicBezTo>
                  <a:cubicBezTo>
                    <a:pt x="119884" y="12430"/>
                    <a:pt x="117524" y="25493"/>
                    <a:pt x="120373" y="34039"/>
                  </a:cubicBezTo>
                  <a:cubicBezTo>
                    <a:pt x="114676" y="42585"/>
                    <a:pt x="111827" y="53980"/>
                    <a:pt x="103281" y="59677"/>
                  </a:cubicBezTo>
                  <a:cubicBezTo>
                    <a:pt x="77209" y="77059"/>
                    <a:pt x="33302" y="63109"/>
                    <a:pt x="9277" y="59677"/>
                  </a:cubicBezTo>
                  <a:cubicBezTo>
                    <a:pt x="6429" y="51131"/>
                    <a:pt x="-2614" y="42403"/>
                    <a:pt x="732" y="34039"/>
                  </a:cubicBezTo>
                  <a:cubicBezTo>
                    <a:pt x="4546" y="24503"/>
                    <a:pt x="17183" y="21541"/>
                    <a:pt x="26369" y="16948"/>
                  </a:cubicBezTo>
                  <a:cubicBezTo>
                    <a:pt x="34426" y="12920"/>
                    <a:pt x="-4966" y="9826"/>
                    <a:pt x="9277" y="84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175333" y="6103977"/>
              <a:ext cx="45719" cy="68223"/>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62000" y="6336268"/>
            <a:ext cx="2727798" cy="307777"/>
          </a:xfrm>
          <a:prstGeom prst="rect">
            <a:avLst/>
          </a:prstGeom>
          <a:noFill/>
        </p:spPr>
        <p:txBody>
          <a:bodyPr wrap="none" rtlCol="0">
            <a:spAutoFit/>
          </a:bodyPr>
          <a:lstStyle/>
          <a:p>
            <a:r>
              <a:rPr lang="en-US" sz="1400" dirty="0" smtClean="0"/>
              <a:t>NOAA image, </a:t>
            </a:r>
            <a:r>
              <a:rPr lang="en-US" sz="1400" dirty="0"/>
              <a:t>modified by E. </a:t>
            </a:r>
            <a:r>
              <a:rPr lang="en-US" sz="1400" dirty="0" smtClean="0"/>
              <a:t>Clyne</a:t>
            </a:r>
            <a:endParaRPr lang="en-US" sz="1400" dirty="0"/>
          </a:p>
        </p:txBody>
      </p:sp>
      <p:pic>
        <p:nvPicPr>
          <p:cNvPr id="57" name="Picture 5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3674" y="3174816"/>
            <a:ext cx="3857057" cy="2561327"/>
          </a:xfrm>
          <a:prstGeom prst="rect">
            <a:avLst/>
          </a:prstGeom>
        </p:spPr>
      </p:pic>
      <p:sp>
        <p:nvSpPr>
          <p:cNvPr id="7" name="TextBox 6"/>
          <p:cNvSpPr txBox="1"/>
          <p:nvPr/>
        </p:nvSpPr>
        <p:spPr>
          <a:xfrm>
            <a:off x="5737344" y="5694175"/>
            <a:ext cx="2327560" cy="307777"/>
          </a:xfrm>
          <a:prstGeom prst="rect">
            <a:avLst/>
          </a:prstGeom>
          <a:noFill/>
        </p:spPr>
        <p:txBody>
          <a:bodyPr wrap="none" rtlCol="0">
            <a:spAutoFit/>
          </a:bodyPr>
          <a:lstStyle/>
          <a:p>
            <a:r>
              <a:rPr lang="en-US" sz="1400" dirty="0"/>
              <a:t>Source: ZAMG/Gernot </a:t>
            </a:r>
            <a:r>
              <a:rPr lang="en-US" sz="1400" dirty="0" err="1"/>
              <a:t>Weyss</a:t>
            </a:r>
            <a:endParaRPr lang="en-US" sz="1400" dirty="0"/>
          </a:p>
        </p:txBody>
      </p:sp>
      <p:sp>
        <p:nvSpPr>
          <p:cNvPr id="36" name="TextBox 35"/>
          <p:cNvSpPr txBox="1"/>
          <p:nvPr/>
        </p:nvSpPr>
        <p:spPr>
          <a:xfrm>
            <a:off x="4881757" y="6077634"/>
            <a:ext cx="4046045" cy="615553"/>
          </a:xfrm>
          <a:prstGeom prst="rect">
            <a:avLst/>
          </a:prstGeom>
          <a:noFill/>
        </p:spPr>
        <p:txBody>
          <a:bodyPr wrap="square" rtlCol="0">
            <a:spAutoFit/>
          </a:bodyPr>
          <a:lstStyle/>
          <a:p>
            <a:r>
              <a:rPr lang="en-US" dirty="0" smtClean="0"/>
              <a:t>See video at:</a:t>
            </a:r>
          </a:p>
          <a:p>
            <a:r>
              <a:rPr lang="en-US" sz="1600" dirty="0">
                <a:hlinkClick r:id="rId5"/>
              </a:rPr>
              <a:t>https://www.youtube.com/watch?v=fJII-u-41Lg</a:t>
            </a:r>
            <a:endParaRPr lang="en-US" sz="1600" dirty="0"/>
          </a:p>
        </p:txBody>
      </p:sp>
    </p:spTree>
    <p:extLst>
      <p:ext uri="{BB962C8B-B14F-4D97-AF65-F5344CB8AC3E}">
        <p14:creationId xmlns:p14="http://schemas.microsoft.com/office/powerpoint/2010/main" val="193076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Glaciers and River plumes!!</a:t>
            </a:r>
          </a:p>
        </p:txBody>
      </p:sp>
      <p:sp>
        <p:nvSpPr>
          <p:cNvPr id="3" name="Content Placeholder 2"/>
          <p:cNvSpPr>
            <a:spLocks noGrp="1"/>
          </p:cNvSpPr>
          <p:nvPr>
            <p:ph sz="quarter" idx="1"/>
          </p:nvPr>
        </p:nvSpPr>
        <p:spPr/>
        <p:txBody>
          <a:bodyPr>
            <a:normAutofit lnSpcReduction="10000"/>
          </a:bodyPr>
          <a:lstStyle/>
          <a:p>
            <a:r>
              <a:rPr lang="en-US" dirty="0">
                <a:hlinkClick r:id="rId2"/>
              </a:rPr>
              <a:t>https://www.youtube.com/watch?v=zt8qoggxWVg</a:t>
            </a:r>
            <a:r>
              <a:rPr lang="en-US" dirty="0"/>
              <a:t> </a:t>
            </a:r>
          </a:p>
          <a:p>
            <a:pPr lvl="1"/>
            <a:r>
              <a:rPr lang="en-US" dirty="0"/>
              <a:t>Glacier calving, start at 1:15</a:t>
            </a:r>
          </a:p>
          <a:p>
            <a:endParaRPr lang="en-US" dirty="0"/>
          </a:p>
          <a:p>
            <a:r>
              <a:rPr lang="en-US" dirty="0">
                <a:hlinkClick r:id="rId3"/>
              </a:rPr>
              <a:t>https://www.youtube.com/watch?v=fJII-u-41Lg&amp;t=18s</a:t>
            </a:r>
            <a:r>
              <a:rPr lang="en-US" dirty="0"/>
              <a:t> </a:t>
            </a:r>
          </a:p>
          <a:p>
            <a:pPr lvl="1"/>
            <a:r>
              <a:rPr lang="en-US" dirty="0"/>
              <a:t>Outburst flood</a:t>
            </a:r>
          </a:p>
          <a:p>
            <a:endParaRPr lang="en-US" dirty="0"/>
          </a:p>
          <a:p>
            <a:r>
              <a:rPr lang="en-US" dirty="0">
                <a:hlinkClick r:id="rId4"/>
              </a:rPr>
              <a:t>https://www.youtube.com/watch?v=czd20tdEDUE</a:t>
            </a:r>
            <a:endParaRPr lang="en-US" dirty="0"/>
          </a:p>
          <a:p>
            <a:pPr lvl="1"/>
            <a:r>
              <a:rPr lang="en-US" dirty="0"/>
              <a:t>Mississippi River plume 0-0:35</a:t>
            </a:r>
          </a:p>
        </p:txBody>
      </p:sp>
    </p:spTree>
    <p:extLst>
      <p:ext uri="{BB962C8B-B14F-4D97-AF65-F5344CB8AC3E}">
        <p14:creationId xmlns:p14="http://schemas.microsoft.com/office/powerpoint/2010/main" val="251410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660137" y="1676400"/>
            <a:ext cx="2450592" cy="74381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72328" y="3029818"/>
            <a:ext cx="2438400" cy="838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River mud</a:t>
            </a:r>
          </a:p>
        </p:txBody>
      </p:sp>
      <p:sp>
        <p:nvSpPr>
          <p:cNvPr id="16" name="Rectangle 15"/>
          <p:cNvSpPr/>
          <p:nvPr/>
        </p:nvSpPr>
        <p:spPr>
          <a:xfrm>
            <a:off x="5672328" y="3868018"/>
            <a:ext cx="2438400" cy="826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Glacier mud</a:t>
            </a:r>
          </a:p>
        </p:txBody>
      </p:sp>
      <p:sp>
        <p:nvSpPr>
          <p:cNvPr id="17" name="Rectangle 16"/>
          <p:cNvSpPr/>
          <p:nvPr/>
        </p:nvSpPr>
        <p:spPr>
          <a:xfrm>
            <a:off x="5672328" y="4706218"/>
            <a:ext cx="2438400" cy="1371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River mud</a:t>
            </a:r>
          </a:p>
        </p:txBody>
      </p:sp>
      <p:sp>
        <p:nvSpPr>
          <p:cNvPr id="18" name="Rectangle 17"/>
          <p:cNvSpPr/>
          <p:nvPr/>
        </p:nvSpPr>
        <p:spPr>
          <a:xfrm>
            <a:off x="5672328" y="6077818"/>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Glacier mud</a:t>
            </a:r>
          </a:p>
        </p:txBody>
      </p:sp>
      <p:sp>
        <p:nvSpPr>
          <p:cNvPr id="14" name="Rectangle 13"/>
          <p:cNvSpPr/>
          <p:nvPr/>
        </p:nvSpPr>
        <p:spPr>
          <a:xfrm>
            <a:off x="5672328" y="2420218"/>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Glacier mud</a:t>
            </a:r>
          </a:p>
        </p:txBody>
      </p:sp>
      <p:sp>
        <p:nvSpPr>
          <p:cNvPr id="2" name="Title 1"/>
          <p:cNvSpPr>
            <a:spLocks noGrp="1"/>
          </p:cNvSpPr>
          <p:nvPr>
            <p:ph type="title"/>
          </p:nvPr>
        </p:nvSpPr>
        <p:spPr/>
        <p:txBody>
          <a:bodyPr/>
          <a:lstStyle/>
          <a:p>
            <a:r>
              <a:rPr lang="en-US" dirty="0"/>
              <a:t>Sediment Layers</a:t>
            </a:r>
          </a:p>
        </p:txBody>
      </p:sp>
      <p:sp>
        <p:nvSpPr>
          <p:cNvPr id="4" name="Content Placeholder 3"/>
          <p:cNvSpPr>
            <a:spLocks noGrp="1"/>
          </p:cNvSpPr>
          <p:nvPr>
            <p:ph sz="quarter" idx="1"/>
          </p:nvPr>
        </p:nvSpPr>
        <p:spPr/>
        <p:txBody>
          <a:bodyPr/>
          <a:lstStyle/>
          <a:p>
            <a:r>
              <a:rPr lang="en-US" dirty="0"/>
              <a:t>Sediments leave behind layers on the sea floor that can be told apart!</a:t>
            </a:r>
          </a:p>
          <a:p>
            <a:endParaRPr lang="en-US" dirty="0"/>
          </a:p>
          <a:p>
            <a:r>
              <a:rPr lang="en-US" dirty="0"/>
              <a:t>The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PATTERNS</a:t>
            </a:r>
            <a:r>
              <a:rPr lang="en-US" dirty="0"/>
              <a:t> in these layers tell a story about how they were made.</a:t>
            </a:r>
          </a:p>
        </p:txBody>
      </p:sp>
      <p:cxnSp>
        <p:nvCxnSpPr>
          <p:cNvPr id="8" name="Straight Connector 7"/>
          <p:cNvCxnSpPr/>
          <p:nvPr/>
        </p:nvCxnSpPr>
        <p:spPr>
          <a:xfrm>
            <a:off x="5672328" y="3029818"/>
            <a:ext cx="24384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672328" y="3868018"/>
            <a:ext cx="24384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660137" y="4694026"/>
            <a:ext cx="24384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5672328" y="6687418"/>
            <a:ext cx="24384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672328" y="6077818"/>
            <a:ext cx="2438400" cy="0"/>
          </a:xfrm>
          <a:prstGeom prst="line">
            <a:avLst/>
          </a:prstGeom>
          <a:ln w="19050"/>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6281856" y="2050886"/>
            <a:ext cx="978153" cy="369332"/>
          </a:xfrm>
          <a:prstGeom prst="rect">
            <a:avLst/>
          </a:prstGeom>
          <a:noFill/>
        </p:spPr>
        <p:txBody>
          <a:bodyPr wrap="none" rtlCol="0">
            <a:spAutoFit/>
          </a:bodyPr>
          <a:lstStyle/>
          <a:p>
            <a:r>
              <a:rPr lang="en-US" dirty="0"/>
              <a:t>Seafloor</a:t>
            </a:r>
          </a:p>
        </p:txBody>
      </p:sp>
      <p:cxnSp>
        <p:nvCxnSpPr>
          <p:cNvPr id="21" name="Straight Arrow Connector 20"/>
          <p:cNvCxnSpPr/>
          <p:nvPr/>
        </p:nvCxnSpPr>
        <p:spPr>
          <a:xfrm>
            <a:off x="8470392" y="2569570"/>
            <a:ext cx="0" cy="396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70392" y="4096356"/>
            <a:ext cx="729687" cy="369332"/>
          </a:xfrm>
          <a:prstGeom prst="rect">
            <a:avLst/>
          </a:prstGeom>
          <a:noFill/>
        </p:spPr>
        <p:txBody>
          <a:bodyPr wrap="none" rtlCol="0">
            <a:spAutoFit/>
          </a:bodyPr>
          <a:lstStyle/>
          <a:p>
            <a:r>
              <a:rPr lang="en-US" dirty="0"/>
              <a:t>Depth</a:t>
            </a:r>
          </a:p>
        </p:txBody>
      </p:sp>
      <p:sp>
        <p:nvSpPr>
          <p:cNvPr id="25" name="Freeform 24"/>
          <p:cNvSpPr/>
          <p:nvPr/>
        </p:nvSpPr>
        <p:spPr>
          <a:xfrm>
            <a:off x="5672328" y="1447800"/>
            <a:ext cx="2438400" cy="325296"/>
          </a:xfrm>
          <a:custGeom>
            <a:avLst/>
            <a:gdLst>
              <a:gd name="connsiteX0" fmla="*/ 0 w 3837062"/>
              <a:gd name="connsiteY0" fmla="*/ 308204 h 325296"/>
              <a:gd name="connsiteX1" fmla="*/ 76912 w 3837062"/>
              <a:gd name="connsiteY1" fmla="*/ 256930 h 325296"/>
              <a:gd name="connsiteX2" fmla="*/ 136733 w 3837062"/>
              <a:gd name="connsiteY2" fmla="*/ 222746 h 325296"/>
              <a:gd name="connsiteX3" fmla="*/ 153824 w 3837062"/>
              <a:gd name="connsiteY3" fmla="*/ 188563 h 325296"/>
              <a:gd name="connsiteX4" fmla="*/ 162370 w 3837062"/>
              <a:gd name="connsiteY4" fmla="*/ 162926 h 325296"/>
              <a:gd name="connsiteX5" fmla="*/ 196553 w 3837062"/>
              <a:gd name="connsiteY5" fmla="*/ 111651 h 325296"/>
              <a:gd name="connsiteX6" fmla="*/ 213645 w 3837062"/>
              <a:gd name="connsiteY6" fmla="*/ 60376 h 325296"/>
              <a:gd name="connsiteX7" fmla="*/ 222190 w 3837062"/>
              <a:gd name="connsiteY7" fmla="*/ 556 h 325296"/>
              <a:gd name="connsiteX8" fmla="*/ 239282 w 3837062"/>
              <a:gd name="connsiteY8" fmla="*/ 51831 h 325296"/>
              <a:gd name="connsiteX9" fmla="*/ 264919 w 3837062"/>
              <a:gd name="connsiteY9" fmla="*/ 137289 h 325296"/>
              <a:gd name="connsiteX10" fmla="*/ 307648 w 3837062"/>
              <a:gd name="connsiteY10" fmla="*/ 214201 h 325296"/>
              <a:gd name="connsiteX11" fmla="*/ 324740 w 3837062"/>
              <a:gd name="connsiteY11" fmla="*/ 239838 h 325296"/>
              <a:gd name="connsiteX12" fmla="*/ 341832 w 3837062"/>
              <a:gd name="connsiteY12" fmla="*/ 265475 h 325296"/>
              <a:gd name="connsiteX13" fmla="*/ 418744 w 3837062"/>
              <a:gd name="connsiteY13" fmla="*/ 308204 h 325296"/>
              <a:gd name="connsiteX14" fmla="*/ 470019 w 3837062"/>
              <a:gd name="connsiteY14" fmla="*/ 299659 h 325296"/>
              <a:gd name="connsiteX15" fmla="*/ 478564 w 3837062"/>
              <a:gd name="connsiteY15" fmla="*/ 274021 h 325296"/>
              <a:gd name="connsiteX16" fmla="*/ 504202 w 3837062"/>
              <a:gd name="connsiteY16" fmla="*/ 248384 h 325296"/>
              <a:gd name="connsiteX17" fmla="*/ 512747 w 3837062"/>
              <a:gd name="connsiteY17" fmla="*/ 222746 h 325296"/>
              <a:gd name="connsiteX18" fmla="*/ 546931 w 3837062"/>
              <a:gd name="connsiteY18" fmla="*/ 197109 h 325296"/>
              <a:gd name="connsiteX19" fmla="*/ 564022 w 3837062"/>
              <a:gd name="connsiteY19" fmla="*/ 171472 h 325296"/>
              <a:gd name="connsiteX20" fmla="*/ 572568 w 3837062"/>
              <a:gd name="connsiteY20" fmla="*/ 137289 h 325296"/>
              <a:gd name="connsiteX21" fmla="*/ 589660 w 3837062"/>
              <a:gd name="connsiteY21" fmla="*/ 86014 h 325296"/>
              <a:gd name="connsiteX22" fmla="*/ 606751 w 3837062"/>
              <a:gd name="connsiteY22" fmla="*/ 26193 h 325296"/>
              <a:gd name="connsiteX23" fmla="*/ 640934 w 3837062"/>
              <a:gd name="connsiteY23" fmla="*/ 120197 h 325296"/>
              <a:gd name="connsiteX24" fmla="*/ 666572 w 3837062"/>
              <a:gd name="connsiteY24" fmla="*/ 137289 h 325296"/>
              <a:gd name="connsiteX25" fmla="*/ 675118 w 3837062"/>
              <a:gd name="connsiteY25" fmla="*/ 162926 h 325296"/>
              <a:gd name="connsiteX26" fmla="*/ 709301 w 3837062"/>
              <a:gd name="connsiteY26" fmla="*/ 222746 h 325296"/>
              <a:gd name="connsiteX27" fmla="*/ 743484 w 3837062"/>
              <a:gd name="connsiteY27" fmla="*/ 299659 h 325296"/>
              <a:gd name="connsiteX28" fmla="*/ 769121 w 3837062"/>
              <a:gd name="connsiteY28" fmla="*/ 325296 h 325296"/>
              <a:gd name="connsiteX29" fmla="*/ 846033 w 3837062"/>
              <a:gd name="connsiteY29" fmla="*/ 308204 h 325296"/>
              <a:gd name="connsiteX30" fmla="*/ 914400 w 3837062"/>
              <a:gd name="connsiteY30" fmla="*/ 231292 h 325296"/>
              <a:gd name="connsiteX31" fmla="*/ 931491 w 3837062"/>
              <a:gd name="connsiteY31" fmla="*/ 197109 h 325296"/>
              <a:gd name="connsiteX32" fmla="*/ 940037 w 3837062"/>
              <a:gd name="connsiteY32" fmla="*/ 171472 h 325296"/>
              <a:gd name="connsiteX33" fmla="*/ 974220 w 3837062"/>
              <a:gd name="connsiteY33" fmla="*/ 111651 h 325296"/>
              <a:gd name="connsiteX34" fmla="*/ 982766 w 3837062"/>
              <a:gd name="connsiteY34" fmla="*/ 86014 h 325296"/>
              <a:gd name="connsiteX35" fmla="*/ 1008404 w 3837062"/>
              <a:gd name="connsiteY35" fmla="*/ 94560 h 325296"/>
              <a:gd name="connsiteX36" fmla="*/ 1025495 w 3837062"/>
              <a:gd name="connsiteY36" fmla="*/ 128743 h 325296"/>
              <a:gd name="connsiteX37" fmla="*/ 1051133 w 3837062"/>
              <a:gd name="connsiteY37" fmla="*/ 162926 h 325296"/>
              <a:gd name="connsiteX38" fmla="*/ 1085316 w 3837062"/>
              <a:gd name="connsiteY38" fmla="*/ 239838 h 325296"/>
              <a:gd name="connsiteX39" fmla="*/ 1136590 w 3837062"/>
              <a:gd name="connsiteY39" fmla="*/ 291113 h 325296"/>
              <a:gd name="connsiteX40" fmla="*/ 1187865 w 3837062"/>
              <a:gd name="connsiteY40" fmla="*/ 308204 h 325296"/>
              <a:gd name="connsiteX41" fmla="*/ 1213503 w 3837062"/>
              <a:gd name="connsiteY41" fmla="*/ 316750 h 325296"/>
              <a:gd name="connsiteX42" fmla="*/ 1247686 w 3837062"/>
              <a:gd name="connsiteY42" fmla="*/ 325296 h 325296"/>
              <a:gd name="connsiteX43" fmla="*/ 1290415 w 3837062"/>
              <a:gd name="connsiteY43" fmla="*/ 316750 h 325296"/>
              <a:gd name="connsiteX44" fmla="*/ 1316052 w 3837062"/>
              <a:gd name="connsiteY44" fmla="*/ 282567 h 325296"/>
              <a:gd name="connsiteX45" fmla="*/ 1333144 w 3837062"/>
              <a:gd name="connsiteY45" fmla="*/ 231292 h 325296"/>
              <a:gd name="connsiteX46" fmla="*/ 1367327 w 3837062"/>
              <a:gd name="connsiteY46" fmla="*/ 154380 h 325296"/>
              <a:gd name="connsiteX47" fmla="*/ 1384419 w 3837062"/>
              <a:gd name="connsiteY47" fmla="*/ 103105 h 325296"/>
              <a:gd name="connsiteX48" fmla="*/ 1392964 w 3837062"/>
              <a:gd name="connsiteY48" fmla="*/ 77468 h 325296"/>
              <a:gd name="connsiteX49" fmla="*/ 1418602 w 3837062"/>
              <a:gd name="connsiteY49" fmla="*/ 86014 h 325296"/>
              <a:gd name="connsiteX50" fmla="*/ 1435693 w 3837062"/>
              <a:gd name="connsiteY50" fmla="*/ 111651 h 325296"/>
              <a:gd name="connsiteX51" fmla="*/ 1461331 w 3837062"/>
              <a:gd name="connsiteY51" fmla="*/ 128743 h 325296"/>
              <a:gd name="connsiteX52" fmla="*/ 1478422 w 3837062"/>
              <a:gd name="connsiteY52" fmla="*/ 180018 h 325296"/>
              <a:gd name="connsiteX53" fmla="*/ 1504060 w 3837062"/>
              <a:gd name="connsiteY53" fmla="*/ 205655 h 325296"/>
              <a:gd name="connsiteX54" fmla="*/ 1546789 w 3837062"/>
              <a:gd name="connsiteY54" fmla="*/ 256930 h 325296"/>
              <a:gd name="connsiteX55" fmla="*/ 1580972 w 3837062"/>
              <a:gd name="connsiteY55" fmla="*/ 274021 h 325296"/>
              <a:gd name="connsiteX56" fmla="*/ 1632247 w 3837062"/>
              <a:gd name="connsiteY56" fmla="*/ 299659 h 325296"/>
              <a:gd name="connsiteX57" fmla="*/ 1692067 w 3837062"/>
              <a:gd name="connsiteY57" fmla="*/ 291113 h 325296"/>
              <a:gd name="connsiteX58" fmla="*/ 1751888 w 3837062"/>
              <a:gd name="connsiteY58" fmla="*/ 256930 h 325296"/>
              <a:gd name="connsiteX59" fmla="*/ 1768979 w 3837062"/>
              <a:gd name="connsiteY59" fmla="*/ 222746 h 325296"/>
              <a:gd name="connsiteX60" fmla="*/ 1803162 w 3837062"/>
              <a:gd name="connsiteY60" fmla="*/ 171472 h 325296"/>
              <a:gd name="connsiteX61" fmla="*/ 1811708 w 3837062"/>
              <a:gd name="connsiteY61" fmla="*/ 137289 h 325296"/>
              <a:gd name="connsiteX62" fmla="*/ 1828800 w 3837062"/>
              <a:gd name="connsiteY62" fmla="*/ 86014 h 325296"/>
              <a:gd name="connsiteX63" fmla="*/ 1845891 w 3837062"/>
              <a:gd name="connsiteY63" fmla="*/ 111651 h 325296"/>
              <a:gd name="connsiteX64" fmla="*/ 1862983 w 3837062"/>
              <a:gd name="connsiteY64" fmla="*/ 154380 h 325296"/>
              <a:gd name="connsiteX65" fmla="*/ 1871529 w 3837062"/>
              <a:gd name="connsiteY65" fmla="*/ 180018 h 325296"/>
              <a:gd name="connsiteX66" fmla="*/ 1888620 w 3837062"/>
              <a:gd name="connsiteY66" fmla="*/ 205655 h 325296"/>
              <a:gd name="connsiteX67" fmla="*/ 1905712 w 3837062"/>
              <a:gd name="connsiteY67" fmla="*/ 256930 h 325296"/>
              <a:gd name="connsiteX68" fmla="*/ 1922804 w 3837062"/>
              <a:gd name="connsiteY68" fmla="*/ 282567 h 325296"/>
              <a:gd name="connsiteX69" fmla="*/ 1974078 w 3837062"/>
              <a:gd name="connsiteY69" fmla="*/ 316750 h 325296"/>
              <a:gd name="connsiteX70" fmla="*/ 2059536 w 3837062"/>
              <a:gd name="connsiteY70" fmla="*/ 308204 h 325296"/>
              <a:gd name="connsiteX71" fmla="*/ 2119357 w 3837062"/>
              <a:gd name="connsiteY71" fmla="*/ 256930 h 325296"/>
              <a:gd name="connsiteX72" fmla="*/ 2144994 w 3837062"/>
              <a:gd name="connsiteY72" fmla="*/ 248384 h 325296"/>
              <a:gd name="connsiteX73" fmla="*/ 2170632 w 3837062"/>
              <a:gd name="connsiteY73" fmla="*/ 197109 h 325296"/>
              <a:gd name="connsiteX74" fmla="*/ 2179177 w 3837062"/>
              <a:gd name="connsiteY74" fmla="*/ 171472 h 325296"/>
              <a:gd name="connsiteX75" fmla="*/ 2204815 w 3837062"/>
              <a:gd name="connsiteY75" fmla="*/ 111651 h 325296"/>
              <a:gd name="connsiteX76" fmla="*/ 2230452 w 3837062"/>
              <a:gd name="connsiteY76" fmla="*/ 162926 h 325296"/>
              <a:gd name="connsiteX77" fmla="*/ 2247544 w 3837062"/>
              <a:gd name="connsiteY77" fmla="*/ 188563 h 325296"/>
              <a:gd name="connsiteX78" fmla="*/ 2281727 w 3837062"/>
              <a:gd name="connsiteY78" fmla="*/ 265475 h 325296"/>
              <a:gd name="connsiteX79" fmla="*/ 2307364 w 3837062"/>
              <a:gd name="connsiteY79" fmla="*/ 282567 h 325296"/>
              <a:gd name="connsiteX80" fmla="*/ 2375731 w 3837062"/>
              <a:gd name="connsiteY80" fmla="*/ 274021 h 325296"/>
              <a:gd name="connsiteX81" fmla="*/ 2427005 w 3837062"/>
              <a:gd name="connsiteY81" fmla="*/ 248384 h 325296"/>
              <a:gd name="connsiteX82" fmla="*/ 2452643 w 3837062"/>
              <a:gd name="connsiteY82" fmla="*/ 239838 h 325296"/>
              <a:gd name="connsiteX83" fmla="*/ 2486826 w 3837062"/>
              <a:gd name="connsiteY83" fmla="*/ 197109 h 325296"/>
              <a:gd name="connsiteX84" fmla="*/ 2521009 w 3837062"/>
              <a:gd name="connsiteY84" fmla="*/ 145834 h 325296"/>
              <a:gd name="connsiteX85" fmla="*/ 2529555 w 3837062"/>
              <a:gd name="connsiteY85" fmla="*/ 111651 h 325296"/>
              <a:gd name="connsiteX86" fmla="*/ 2555192 w 3837062"/>
              <a:gd name="connsiteY86" fmla="*/ 128743 h 325296"/>
              <a:gd name="connsiteX87" fmla="*/ 2589376 w 3837062"/>
              <a:gd name="connsiteY87" fmla="*/ 180018 h 325296"/>
              <a:gd name="connsiteX88" fmla="*/ 2615013 w 3837062"/>
              <a:gd name="connsiteY88" fmla="*/ 231292 h 325296"/>
              <a:gd name="connsiteX89" fmla="*/ 2632104 w 3837062"/>
              <a:gd name="connsiteY89" fmla="*/ 265475 h 325296"/>
              <a:gd name="connsiteX90" fmla="*/ 2649196 w 3837062"/>
              <a:gd name="connsiteY90" fmla="*/ 291113 h 325296"/>
              <a:gd name="connsiteX91" fmla="*/ 2683379 w 3837062"/>
              <a:gd name="connsiteY91" fmla="*/ 299659 h 325296"/>
              <a:gd name="connsiteX92" fmla="*/ 2717562 w 3837062"/>
              <a:gd name="connsiteY92" fmla="*/ 316750 h 325296"/>
              <a:gd name="connsiteX93" fmla="*/ 2734654 w 3837062"/>
              <a:gd name="connsiteY93" fmla="*/ 282567 h 325296"/>
              <a:gd name="connsiteX94" fmla="*/ 2777383 w 3837062"/>
              <a:gd name="connsiteY94" fmla="*/ 231292 h 325296"/>
              <a:gd name="connsiteX95" fmla="*/ 2785929 w 3837062"/>
              <a:gd name="connsiteY95" fmla="*/ 205655 h 325296"/>
              <a:gd name="connsiteX96" fmla="*/ 2820112 w 3837062"/>
              <a:gd name="connsiteY96" fmla="*/ 154380 h 325296"/>
              <a:gd name="connsiteX97" fmla="*/ 2837204 w 3837062"/>
              <a:gd name="connsiteY97" fmla="*/ 103105 h 325296"/>
              <a:gd name="connsiteX98" fmla="*/ 2862841 w 3837062"/>
              <a:gd name="connsiteY98" fmla="*/ 120197 h 325296"/>
              <a:gd name="connsiteX99" fmla="*/ 2879933 w 3837062"/>
              <a:gd name="connsiteY99" fmla="*/ 154380 h 325296"/>
              <a:gd name="connsiteX100" fmla="*/ 2897024 w 3837062"/>
              <a:gd name="connsiteY100" fmla="*/ 180018 h 325296"/>
              <a:gd name="connsiteX101" fmla="*/ 2922662 w 3837062"/>
              <a:gd name="connsiteY101" fmla="*/ 205655 h 325296"/>
              <a:gd name="connsiteX102" fmla="*/ 2939753 w 3837062"/>
              <a:gd name="connsiteY102" fmla="*/ 231292 h 325296"/>
              <a:gd name="connsiteX103" fmla="*/ 2965390 w 3837062"/>
              <a:gd name="connsiteY103" fmla="*/ 239838 h 325296"/>
              <a:gd name="connsiteX104" fmla="*/ 3016665 w 3837062"/>
              <a:gd name="connsiteY104" fmla="*/ 265475 h 325296"/>
              <a:gd name="connsiteX105" fmla="*/ 3102123 w 3837062"/>
              <a:gd name="connsiteY105" fmla="*/ 256930 h 325296"/>
              <a:gd name="connsiteX106" fmla="*/ 3153398 w 3837062"/>
              <a:gd name="connsiteY106" fmla="*/ 222746 h 325296"/>
              <a:gd name="connsiteX107" fmla="*/ 3179035 w 3837062"/>
              <a:gd name="connsiteY107" fmla="*/ 137289 h 325296"/>
              <a:gd name="connsiteX108" fmla="*/ 3204673 w 3837062"/>
              <a:gd name="connsiteY108" fmla="*/ 145834 h 325296"/>
              <a:gd name="connsiteX109" fmla="*/ 3238856 w 3837062"/>
              <a:gd name="connsiteY109" fmla="*/ 197109 h 325296"/>
              <a:gd name="connsiteX110" fmla="*/ 3264493 w 3837062"/>
              <a:gd name="connsiteY110" fmla="*/ 222746 h 325296"/>
              <a:gd name="connsiteX111" fmla="*/ 3273039 w 3837062"/>
              <a:gd name="connsiteY111" fmla="*/ 248384 h 325296"/>
              <a:gd name="connsiteX112" fmla="*/ 3324314 w 3837062"/>
              <a:gd name="connsiteY112" fmla="*/ 282567 h 325296"/>
              <a:gd name="connsiteX113" fmla="*/ 3384134 w 3837062"/>
              <a:gd name="connsiteY113" fmla="*/ 274021 h 325296"/>
              <a:gd name="connsiteX114" fmla="*/ 3461047 w 3837062"/>
              <a:gd name="connsiteY114" fmla="*/ 214201 h 325296"/>
              <a:gd name="connsiteX115" fmla="*/ 3495230 w 3837062"/>
              <a:gd name="connsiteY115" fmla="*/ 162926 h 325296"/>
              <a:gd name="connsiteX116" fmla="*/ 3520867 w 3837062"/>
              <a:gd name="connsiteY116" fmla="*/ 111651 h 325296"/>
              <a:gd name="connsiteX117" fmla="*/ 3537959 w 3837062"/>
              <a:gd name="connsiteY117" fmla="*/ 137289 h 325296"/>
              <a:gd name="connsiteX118" fmla="*/ 3555050 w 3837062"/>
              <a:gd name="connsiteY118" fmla="*/ 188563 h 325296"/>
              <a:gd name="connsiteX119" fmla="*/ 3597779 w 3837062"/>
              <a:gd name="connsiteY119" fmla="*/ 265475 h 325296"/>
              <a:gd name="connsiteX120" fmla="*/ 3657600 w 3837062"/>
              <a:gd name="connsiteY120" fmla="*/ 282567 h 325296"/>
              <a:gd name="connsiteX121" fmla="*/ 3760149 w 3837062"/>
              <a:gd name="connsiteY121" fmla="*/ 274021 h 325296"/>
              <a:gd name="connsiteX122" fmla="*/ 3794333 w 3837062"/>
              <a:gd name="connsiteY122" fmla="*/ 222746 h 325296"/>
              <a:gd name="connsiteX123" fmla="*/ 3819970 w 3837062"/>
              <a:gd name="connsiteY123" fmla="*/ 145834 h 325296"/>
              <a:gd name="connsiteX124" fmla="*/ 3828516 w 3837062"/>
              <a:gd name="connsiteY124" fmla="*/ 120197 h 325296"/>
              <a:gd name="connsiteX125" fmla="*/ 3837062 w 3837062"/>
              <a:gd name="connsiteY125" fmla="*/ 94560 h 3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837062" h="325296">
                <a:moveTo>
                  <a:pt x="0" y="308204"/>
                </a:moveTo>
                <a:cubicBezTo>
                  <a:pt x="25637" y="291113"/>
                  <a:pt x="50297" y="272455"/>
                  <a:pt x="76912" y="256930"/>
                </a:cubicBezTo>
                <a:cubicBezTo>
                  <a:pt x="174781" y="199840"/>
                  <a:pt x="2496" y="323424"/>
                  <a:pt x="136733" y="222746"/>
                </a:cubicBezTo>
                <a:cubicBezTo>
                  <a:pt x="142430" y="211352"/>
                  <a:pt x="148806" y="200272"/>
                  <a:pt x="153824" y="188563"/>
                </a:cubicBezTo>
                <a:cubicBezTo>
                  <a:pt x="157372" y="180283"/>
                  <a:pt x="157995" y="170800"/>
                  <a:pt x="162370" y="162926"/>
                </a:cubicBezTo>
                <a:cubicBezTo>
                  <a:pt x="172346" y="144969"/>
                  <a:pt x="190057" y="131138"/>
                  <a:pt x="196553" y="111651"/>
                </a:cubicBezTo>
                <a:lnTo>
                  <a:pt x="213645" y="60376"/>
                </a:lnTo>
                <a:cubicBezTo>
                  <a:pt x="216493" y="40436"/>
                  <a:pt x="203081" y="6925"/>
                  <a:pt x="222190" y="556"/>
                </a:cubicBezTo>
                <a:cubicBezTo>
                  <a:pt x="239282" y="-5141"/>
                  <a:pt x="234912" y="34353"/>
                  <a:pt x="239282" y="51831"/>
                </a:cubicBezTo>
                <a:cubicBezTo>
                  <a:pt x="252197" y="103488"/>
                  <a:pt x="244116" y="74878"/>
                  <a:pt x="264919" y="137289"/>
                </a:cubicBezTo>
                <a:cubicBezTo>
                  <a:pt x="279959" y="182410"/>
                  <a:pt x="268473" y="155438"/>
                  <a:pt x="307648" y="214201"/>
                </a:cubicBezTo>
                <a:lnTo>
                  <a:pt x="324740" y="239838"/>
                </a:lnTo>
                <a:cubicBezTo>
                  <a:pt x="330437" y="248384"/>
                  <a:pt x="333286" y="259778"/>
                  <a:pt x="341832" y="265475"/>
                </a:cubicBezTo>
                <a:cubicBezTo>
                  <a:pt x="400601" y="304656"/>
                  <a:pt x="373618" y="293164"/>
                  <a:pt x="418744" y="308204"/>
                </a:cubicBezTo>
                <a:cubicBezTo>
                  <a:pt x="435836" y="305356"/>
                  <a:pt x="454975" y="308256"/>
                  <a:pt x="470019" y="299659"/>
                </a:cubicBezTo>
                <a:cubicBezTo>
                  <a:pt x="477840" y="295190"/>
                  <a:pt x="473567" y="281516"/>
                  <a:pt x="478564" y="274021"/>
                </a:cubicBezTo>
                <a:cubicBezTo>
                  <a:pt x="485268" y="263965"/>
                  <a:pt x="495656" y="256930"/>
                  <a:pt x="504202" y="248384"/>
                </a:cubicBezTo>
                <a:cubicBezTo>
                  <a:pt x="507050" y="239838"/>
                  <a:pt x="506980" y="229666"/>
                  <a:pt x="512747" y="222746"/>
                </a:cubicBezTo>
                <a:cubicBezTo>
                  <a:pt x="521865" y="211804"/>
                  <a:pt x="536859" y="207180"/>
                  <a:pt x="546931" y="197109"/>
                </a:cubicBezTo>
                <a:cubicBezTo>
                  <a:pt x="554193" y="189847"/>
                  <a:pt x="558325" y="180018"/>
                  <a:pt x="564022" y="171472"/>
                </a:cubicBezTo>
                <a:cubicBezTo>
                  <a:pt x="566871" y="160078"/>
                  <a:pt x="569193" y="148539"/>
                  <a:pt x="572568" y="137289"/>
                </a:cubicBezTo>
                <a:cubicBezTo>
                  <a:pt x="577745" y="120033"/>
                  <a:pt x="585291" y="103492"/>
                  <a:pt x="589660" y="86014"/>
                </a:cubicBezTo>
                <a:cubicBezTo>
                  <a:pt x="600390" y="43092"/>
                  <a:pt x="594491" y="62973"/>
                  <a:pt x="606751" y="26193"/>
                </a:cubicBezTo>
                <a:cubicBezTo>
                  <a:pt x="609490" y="34408"/>
                  <a:pt x="633504" y="109795"/>
                  <a:pt x="640934" y="120197"/>
                </a:cubicBezTo>
                <a:cubicBezTo>
                  <a:pt x="646904" y="128555"/>
                  <a:pt x="658026" y="131592"/>
                  <a:pt x="666572" y="137289"/>
                </a:cubicBezTo>
                <a:cubicBezTo>
                  <a:pt x="669421" y="145835"/>
                  <a:pt x="671090" y="154869"/>
                  <a:pt x="675118" y="162926"/>
                </a:cubicBezTo>
                <a:cubicBezTo>
                  <a:pt x="705946" y="224582"/>
                  <a:pt x="679342" y="147848"/>
                  <a:pt x="709301" y="222746"/>
                </a:cubicBezTo>
                <a:cubicBezTo>
                  <a:pt x="726500" y="265745"/>
                  <a:pt x="718188" y="269304"/>
                  <a:pt x="743484" y="299659"/>
                </a:cubicBezTo>
                <a:cubicBezTo>
                  <a:pt x="751221" y="308943"/>
                  <a:pt x="760575" y="316750"/>
                  <a:pt x="769121" y="325296"/>
                </a:cubicBezTo>
                <a:cubicBezTo>
                  <a:pt x="770422" y="325079"/>
                  <a:pt x="834557" y="317130"/>
                  <a:pt x="846033" y="308204"/>
                </a:cubicBezTo>
                <a:cubicBezTo>
                  <a:pt x="872734" y="287437"/>
                  <a:pt x="897429" y="260992"/>
                  <a:pt x="914400" y="231292"/>
                </a:cubicBezTo>
                <a:cubicBezTo>
                  <a:pt x="920720" y="220231"/>
                  <a:pt x="926473" y="208818"/>
                  <a:pt x="931491" y="197109"/>
                </a:cubicBezTo>
                <a:cubicBezTo>
                  <a:pt x="935039" y="188829"/>
                  <a:pt x="936488" y="179752"/>
                  <a:pt x="940037" y="171472"/>
                </a:cubicBezTo>
                <a:cubicBezTo>
                  <a:pt x="984987" y="66593"/>
                  <a:pt x="931306" y="197480"/>
                  <a:pt x="974220" y="111651"/>
                </a:cubicBezTo>
                <a:cubicBezTo>
                  <a:pt x="978248" y="103594"/>
                  <a:pt x="979917" y="94560"/>
                  <a:pt x="982766" y="86014"/>
                </a:cubicBezTo>
                <a:cubicBezTo>
                  <a:pt x="991312" y="88863"/>
                  <a:pt x="1002034" y="88190"/>
                  <a:pt x="1008404" y="94560"/>
                </a:cubicBezTo>
                <a:cubicBezTo>
                  <a:pt x="1017412" y="103568"/>
                  <a:pt x="1018743" y="117940"/>
                  <a:pt x="1025495" y="128743"/>
                </a:cubicBezTo>
                <a:cubicBezTo>
                  <a:pt x="1033044" y="140821"/>
                  <a:pt x="1042587" y="151532"/>
                  <a:pt x="1051133" y="162926"/>
                </a:cubicBezTo>
                <a:cubicBezTo>
                  <a:pt x="1061972" y="195443"/>
                  <a:pt x="1063646" y="215459"/>
                  <a:pt x="1085316" y="239838"/>
                </a:cubicBezTo>
                <a:cubicBezTo>
                  <a:pt x="1101374" y="257904"/>
                  <a:pt x="1113659" y="283470"/>
                  <a:pt x="1136590" y="291113"/>
                </a:cubicBezTo>
                <a:lnTo>
                  <a:pt x="1187865" y="308204"/>
                </a:lnTo>
                <a:cubicBezTo>
                  <a:pt x="1196411" y="311053"/>
                  <a:pt x="1204764" y="314565"/>
                  <a:pt x="1213503" y="316750"/>
                </a:cubicBezTo>
                <a:lnTo>
                  <a:pt x="1247686" y="325296"/>
                </a:lnTo>
                <a:cubicBezTo>
                  <a:pt x="1261929" y="322447"/>
                  <a:pt x="1278098" y="324448"/>
                  <a:pt x="1290415" y="316750"/>
                </a:cubicBezTo>
                <a:cubicBezTo>
                  <a:pt x="1302493" y="309201"/>
                  <a:pt x="1309682" y="295306"/>
                  <a:pt x="1316052" y="282567"/>
                </a:cubicBezTo>
                <a:cubicBezTo>
                  <a:pt x="1324109" y="266453"/>
                  <a:pt x="1323151" y="246283"/>
                  <a:pt x="1333144" y="231292"/>
                </a:cubicBezTo>
                <a:cubicBezTo>
                  <a:pt x="1360229" y="190664"/>
                  <a:pt x="1346987" y="215399"/>
                  <a:pt x="1367327" y="154380"/>
                </a:cubicBezTo>
                <a:lnTo>
                  <a:pt x="1384419" y="103105"/>
                </a:lnTo>
                <a:lnTo>
                  <a:pt x="1392964" y="77468"/>
                </a:lnTo>
                <a:cubicBezTo>
                  <a:pt x="1401510" y="80317"/>
                  <a:pt x="1411568" y="80387"/>
                  <a:pt x="1418602" y="86014"/>
                </a:cubicBezTo>
                <a:cubicBezTo>
                  <a:pt x="1426622" y="92430"/>
                  <a:pt x="1428431" y="104389"/>
                  <a:pt x="1435693" y="111651"/>
                </a:cubicBezTo>
                <a:cubicBezTo>
                  <a:pt x="1442956" y="118914"/>
                  <a:pt x="1452785" y="123046"/>
                  <a:pt x="1461331" y="128743"/>
                </a:cubicBezTo>
                <a:cubicBezTo>
                  <a:pt x="1467028" y="145835"/>
                  <a:pt x="1465682" y="167279"/>
                  <a:pt x="1478422" y="180018"/>
                </a:cubicBezTo>
                <a:cubicBezTo>
                  <a:pt x="1486968" y="188564"/>
                  <a:pt x="1496323" y="196371"/>
                  <a:pt x="1504060" y="205655"/>
                </a:cubicBezTo>
                <a:cubicBezTo>
                  <a:pt x="1526108" y="232112"/>
                  <a:pt x="1515945" y="234899"/>
                  <a:pt x="1546789" y="256930"/>
                </a:cubicBezTo>
                <a:cubicBezTo>
                  <a:pt x="1557155" y="264334"/>
                  <a:pt x="1569911" y="267701"/>
                  <a:pt x="1580972" y="274021"/>
                </a:cubicBezTo>
                <a:cubicBezTo>
                  <a:pt x="1627360" y="300529"/>
                  <a:pt x="1585239" y="283990"/>
                  <a:pt x="1632247" y="299659"/>
                </a:cubicBezTo>
                <a:cubicBezTo>
                  <a:pt x="1652187" y="296810"/>
                  <a:pt x="1672634" y="296413"/>
                  <a:pt x="1692067" y="291113"/>
                </a:cubicBezTo>
                <a:cubicBezTo>
                  <a:pt x="1710412" y="286110"/>
                  <a:pt x="1735826" y="267638"/>
                  <a:pt x="1751888" y="256930"/>
                </a:cubicBezTo>
                <a:cubicBezTo>
                  <a:pt x="1757585" y="245535"/>
                  <a:pt x="1762425" y="233670"/>
                  <a:pt x="1768979" y="222746"/>
                </a:cubicBezTo>
                <a:cubicBezTo>
                  <a:pt x="1779547" y="205132"/>
                  <a:pt x="1803162" y="171472"/>
                  <a:pt x="1803162" y="171472"/>
                </a:cubicBezTo>
                <a:cubicBezTo>
                  <a:pt x="1806011" y="160078"/>
                  <a:pt x="1808333" y="148539"/>
                  <a:pt x="1811708" y="137289"/>
                </a:cubicBezTo>
                <a:cubicBezTo>
                  <a:pt x="1816885" y="120033"/>
                  <a:pt x="1828800" y="86014"/>
                  <a:pt x="1828800" y="86014"/>
                </a:cubicBezTo>
                <a:cubicBezTo>
                  <a:pt x="1834497" y="94560"/>
                  <a:pt x="1841298" y="102465"/>
                  <a:pt x="1845891" y="111651"/>
                </a:cubicBezTo>
                <a:cubicBezTo>
                  <a:pt x="1852751" y="125372"/>
                  <a:pt x="1857597" y="140017"/>
                  <a:pt x="1862983" y="154380"/>
                </a:cubicBezTo>
                <a:cubicBezTo>
                  <a:pt x="1866146" y="162815"/>
                  <a:pt x="1867500" y="171961"/>
                  <a:pt x="1871529" y="180018"/>
                </a:cubicBezTo>
                <a:cubicBezTo>
                  <a:pt x="1876122" y="189204"/>
                  <a:pt x="1884449" y="196270"/>
                  <a:pt x="1888620" y="205655"/>
                </a:cubicBezTo>
                <a:cubicBezTo>
                  <a:pt x="1895937" y="222118"/>
                  <a:pt x="1895718" y="241940"/>
                  <a:pt x="1905712" y="256930"/>
                </a:cubicBezTo>
                <a:cubicBezTo>
                  <a:pt x="1911409" y="265476"/>
                  <a:pt x="1915074" y="275804"/>
                  <a:pt x="1922804" y="282567"/>
                </a:cubicBezTo>
                <a:cubicBezTo>
                  <a:pt x="1938263" y="296094"/>
                  <a:pt x="1974078" y="316750"/>
                  <a:pt x="1974078" y="316750"/>
                </a:cubicBezTo>
                <a:cubicBezTo>
                  <a:pt x="2002564" y="313901"/>
                  <a:pt x="2031543" y="314202"/>
                  <a:pt x="2059536" y="308204"/>
                </a:cubicBezTo>
                <a:cubicBezTo>
                  <a:pt x="2108844" y="297638"/>
                  <a:pt x="2083408" y="286887"/>
                  <a:pt x="2119357" y="256930"/>
                </a:cubicBezTo>
                <a:cubicBezTo>
                  <a:pt x="2126277" y="251163"/>
                  <a:pt x="2136448" y="251233"/>
                  <a:pt x="2144994" y="248384"/>
                </a:cubicBezTo>
                <a:cubicBezTo>
                  <a:pt x="2166476" y="183938"/>
                  <a:pt x="2137497" y="263379"/>
                  <a:pt x="2170632" y="197109"/>
                </a:cubicBezTo>
                <a:cubicBezTo>
                  <a:pt x="2174660" y="189052"/>
                  <a:pt x="2175629" y="179752"/>
                  <a:pt x="2179177" y="171472"/>
                </a:cubicBezTo>
                <a:cubicBezTo>
                  <a:pt x="2210861" y="97543"/>
                  <a:pt x="2184771" y="171782"/>
                  <a:pt x="2204815" y="111651"/>
                </a:cubicBezTo>
                <a:cubicBezTo>
                  <a:pt x="2253805" y="185141"/>
                  <a:pt x="2195063" y="92151"/>
                  <a:pt x="2230452" y="162926"/>
                </a:cubicBezTo>
                <a:cubicBezTo>
                  <a:pt x="2235045" y="172112"/>
                  <a:pt x="2241847" y="180017"/>
                  <a:pt x="2247544" y="188563"/>
                </a:cubicBezTo>
                <a:cubicBezTo>
                  <a:pt x="2256007" y="213953"/>
                  <a:pt x="2261411" y="245159"/>
                  <a:pt x="2281727" y="265475"/>
                </a:cubicBezTo>
                <a:cubicBezTo>
                  <a:pt x="2288990" y="272738"/>
                  <a:pt x="2298818" y="276870"/>
                  <a:pt x="2307364" y="282567"/>
                </a:cubicBezTo>
                <a:cubicBezTo>
                  <a:pt x="2330153" y="279718"/>
                  <a:pt x="2353135" y="278129"/>
                  <a:pt x="2375731" y="274021"/>
                </a:cubicBezTo>
                <a:cubicBezTo>
                  <a:pt x="2409484" y="267884"/>
                  <a:pt x="2395729" y="264022"/>
                  <a:pt x="2427005" y="248384"/>
                </a:cubicBezTo>
                <a:cubicBezTo>
                  <a:pt x="2435062" y="244355"/>
                  <a:pt x="2444097" y="242687"/>
                  <a:pt x="2452643" y="239838"/>
                </a:cubicBezTo>
                <a:cubicBezTo>
                  <a:pt x="2500012" y="208257"/>
                  <a:pt x="2462545" y="240815"/>
                  <a:pt x="2486826" y="197109"/>
                </a:cubicBezTo>
                <a:cubicBezTo>
                  <a:pt x="2496802" y="179152"/>
                  <a:pt x="2521009" y="145834"/>
                  <a:pt x="2521009" y="145834"/>
                </a:cubicBezTo>
                <a:cubicBezTo>
                  <a:pt x="2523858" y="134440"/>
                  <a:pt x="2519050" y="116903"/>
                  <a:pt x="2529555" y="111651"/>
                </a:cubicBezTo>
                <a:cubicBezTo>
                  <a:pt x="2538741" y="107058"/>
                  <a:pt x="2548429" y="121013"/>
                  <a:pt x="2555192" y="128743"/>
                </a:cubicBezTo>
                <a:cubicBezTo>
                  <a:pt x="2568719" y="144202"/>
                  <a:pt x="2589376" y="180018"/>
                  <a:pt x="2589376" y="180018"/>
                </a:cubicBezTo>
                <a:cubicBezTo>
                  <a:pt x="2605043" y="227023"/>
                  <a:pt x="2588506" y="184906"/>
                  <a:pt x="2615013" y="231292"/>
                </a:cubicBezTo>
                <a:cubicBezTo>
                  <a:pt x="2621333" y="242353"/>
                  <a:pt x="2625784" y="254414"/>
                  <a:pt x="2632104" y="265475"/>
                </a:cubicBezTo>
                <a:cubicBezTo>
                  <a:pt x="2637200" y="274393"/>
                  <a:pt x="2640650" y="285416"/>
                  <a:pt x="2649196" y="291113"/>
                </a:cubicBezTo>
                <a:cubicBezTo>
                  <a:pt x="2658968" y="297628"/>
                  <a:pt x="2672382" y="295535"/>
                  <a:pt x="2683379" y="299659"/>
                </a:cubicBezTo>
                <a:cubicBezTo>
                  <a:pt x="2695307" y="304132"/>
                  <a:pt x="2706168" y="311053"/>
                  <a:pt x="2717562" y="316750"/>
                </a:cubicBezTo>
                <a:cubicBezTo>
                  <a:pt x="2723259" y="305356"/>
                  <a:pt x="2727249" y="292933"/>
                  <a:pt x="2734654" y="282567"/>
                </a:cubicBezTo>
                <a:cubicBezTo>
                  <a:pt x="2766155" y="238466"/>
                  <a:pt x="2754776" y="276505"/>
                  <a:pt x="2777383" y="231292"/>
                </a:cubicBezTo>
                <a:cubicBezTo>
                  <a:pt x="2781412" y="223235"/>
                  <a:pt x="2781554" y="213529"/>
                  <a:pt x="2785929" y="205655"/>
                </a:cubicBezTo>
                <a:cubicBezTo>
                  <a:pt x="2795905" y="187698"/>
                  <a:pt x="2813616" y="173867"/>
                  <a:pt x="2820112" y="154380"/>
                </a:cubicBezTo>
                <a:lnTo>
                  <a:pt x="2837204" y="103105"/>
                </a:lnTo>
                <a:cubicBezTo>
                  <a:pt x="2845750" y="108802"/>
                  <a:pt x="2856266" y="112307"/>
                  <a:pt x="2862841" y="120197"/>
                </a:cubicBezTo>
                <a:cubicBezTo>
                  <a:pt x="2870996" y="129984"/>
                  <a:pt x="2873613" y="143319"/>
                  <a:pt x="2879933" y="154380"/>
                </a:cubicBezTo>
                <a:cubicBezTo>
                  <a:pt x="2885029" y="163298"/>
                  <a:pt x="2890449" y="172128"/>
                  <a:pt x="2897024" y="180018"/>
                </a:cubicBezTo>
                <a:cubicBezTo>
                  <a:pt x="2904761" y="189302"/>
                  <a:pt x="2914925" y="196371"/>
                  <a:pt x="2922662" y="205655"/>
                </a:cubicBezTo>
                <a:cubicBezTo>
                  <a:pt x="2929237" y="213545"/>
                  <a:pt x="2931733" y="224876"/>
                  <a:pt x="2939753" y="231292"/>
                </a:cubicBezTo>
                <a:cubicBezTo>
                  <a:pt x="2946787" y="236919"/>
                  <a:pt x="2957333" y="235809"/>
                  <a:pt x="2965390" y="239838"/>
                </a:cubicBezTo>
                <a:cubicBezTo>
                  <a:pt x="3031647" y="272967"/>
                  <a:pt x="2952234" y="244000"/>
                  <a:pt x="3016665" y="265475"/>
                </a:cubicBezTo>
                <a:cubicBezTo>
                  <a:pt x="3045151" y="262627"/>
                  <a:pt x="3074798" y="265469"/>
                  <a:pt x="3102123" y="256930"/>
                </a:cubicBezTo>
                <a:cubicBezTo>
                  <a:pt x="3121730" y="250803"/>
                  <a:pt x="3153398" y="222746"/>
                  <a:pt x="3153398" y="222746"/>
                </a:cubicBezTo>
                <a:cubicBezTo>
                  <a:pt x="3174204" y="160330"/>
                  <a:pt x="3166121" y="188950"/>
                  <a:pt x="3179035" y="137289"/>
                </a:cubicBezTo>
                <a:cubicBezTo>
                  <a:pt x="3187581" y="140137"/>
                  <a:pt x="3198303" y="139464"/>
                  <a:pt x="3204673" y="145834"/>
                </a:cubicBezTo>
                <a:cubicBezTo>
                  <a:pt x="3219198" y="160359"/>
                  <a:pt x="3224331" y="182584"/>
                  <a:pt x="3238856" y="197109"/>
                </a:cubicBezTo>
                <a:lnTo>
                  <a:pt x="3264493" y="222746"/>
                </a:lnTo>
                <a:cubicBezTo>
                  <a:pt x="3267342" y="231292"/>
                  <a:pt x="3268042" y="240889"/>
                  <a:pt x="3273039" y="248384"/>
                </a:cubicBezTo>
                <a:cubicBezTo>
                  <a:pt x="3291328" y="275818"/>
                  <a:pt x="3297436" y="273608"/>
                  <a:pt x="3324314" y="282567"/>
                </a:cubicBezTo>
                <a:cubicBezTo>
                  <a:pt x="3344254" y="279718"/>
                  <a:pt x="3365334" y="281252"/>
                  <a:pt x="3384134" y="274021"/>
                </a:cubicBezTo>
                <a:cubicBezTo>
                  <a:pt x="3404621" y="266141"/>
                  <a:pt x="3444914" y="234943"/>
                  <a:pt x="3461047" y="214201"/>
                </a:cubicBezTo>
                <a:cubicBezTo>
                  <a:pt x="3473658" y="197987"/>
                  <a:pt x="3483836" y="180018"/>
                  <a:pt x="3495230" y="162926"/>
                </a:cubicBezTo>
                <a:cubicBezTo>
                  <a:pt x="3517318" y="129794"/>
                  <a:pt x="3509073" y="147032"/>
                  <a:pt x="3520867" y="111651"/>
                </a:cubicBezTo>
                <a:cubicBezTo>
                  <a:pt x="3526564" y="120197"/>
                  <a:pt x="3533788" y="127903"/>
                  <a:pt x="3537959" y="137289"/>
                </a:cubicBezTo>
                <a:cubicBezTo>
                  <a:pt x="3545276" y="153752"/>
                  <a:pt x="3549353" y="171472"/>
                  <a:pt x="3555050" y="188563"/>
                </a:cubicBezTo>
                <a:cubicBezTo>
                  <a:pt x="3562575" y="211137"/>
                  <a:pt x="3575740" y="258129"/>
                  <a:pt x="3597779" y="265475"/>
                </a:cubicBezTo>
                <a:cubicBezTo>
                  <a:pt x="3634559" y="277735"/>
                  <a:pt x="3614678" y="271836"/>
                  <a:pt x="3657600" y="282567"/>
                </a:cubicBezTo>
                <a:cubicBezTo>
                  <a:pt x="3691783" y="279718"/>
                  <a:pt x="3728723" y="287770"/>
                  <a:pt x="3760149" y="274021"/>
                </a:cubicBezTo>
                <a:cubicBezTo>
                  <a:pt x="3778968" y="265787"/>
                  <a:pt x="3794333" y="222746"/>
                  <a:pt x="3794333" y="222746"/>
                </a:cubicBezTo>
                <a:lnTo>
                  <a:pt x="3819970" y="145834"/>
                </a:lnTo>
                <a:lnTo>
                  <a:pt x="3828516" y="120197"/>
                </a:lnTo>
                <a:lnTo>
                  <a:pt x="3837062" y="94560"/>
                </a:ln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705856" y="2391858"/>
            <a:ext cx="2350008" cy="52236"/>
          </a:xfrm>
          <a:custGeom>
            <a:avLst/>
            <a:gdLst>
              <a:gd name="connsiteX0" fmla="*/ 0 w 2350008"/>
              <a:gd name="connsiteY0" fmla="*/ 49590 h 52236"/>
              <a:gd name="connsiteX1" fmla="*/ 45720 w 2350008"/>
              <a:gd name="connsiteY1" fmla="*/ 40446 h 52236"/>
              <a:gd name="connsiteX2" fmla="*/ 18288 w 2350008"/>
              <a:gd name="connsiteY2" fmla="*/ 31302 h 52236"/>
              <a:gd name="connsiteX3" fmla="*/ 73152 w 2350008"/>
              <a:gd name="connsiteY3" fmla="*/ 22158 h 52236"/>
              <a:gd name="connsiteX4" fmla="*/ 36576 w 2350008"/>
              <a:gd name="connsiteY4" fmla="*/ 13014 h 52236"/>
              <a:gd name="connsiteX5" fmla="*/ 64008 w 2350008"/>
              <a:gd name="connsiteY5" fmla="*/ 22158 h 52236"/>
              <a:gd name="connsiteX6" fmla="*/ 256032 w 2350008"/>
              <a:gd name="connsiteY6" fmla="*/ 31302 h 52236"/>
              <a:gd name="connsiteX7" fmla="*/ 320040 w 2350008"/>
              <a:gd name="connsiteY7" fmla="*/ 40446 h 52236"/>
              <a:gd name="connsiteX8" fmla="*/ 237744 w 2350008"/>
              <a:gd name="connsiteY8" fmla="*/ 31302 h 52236"/>
              <a:gd name="connsiteX9" fmla="*/ 210312 w 2350008"/>
              <a:gd name="connsiteY9" fmla="*/ 22158 h 52236"/>
              <a:gd name="connsiteX10" fmla="*/ 164592 w 2350008"/>
              <a:gd name="connsiteY10" fmla="*/ 13014 h 52236"/>
              <a:gd name="connsiteX11" fmla="*/ 201168 w 2350008"/>
              <a:gd name="connsiteY11" fmla="*/ 31302 h 52236"/>
              <a:gd name="connsiteX12" fmla="*/ 338328 w 2350008"/>
              <a:gd name="connsiteY12" fmla="*/ 40446 h 52236"/>
              <a:gd name="connsiteX13" fmla="*/ 365760 w 2350008"/>
              <a:gd name="connsiteY13" fmla="*/ 31302 h 52236"/>
              <a:gd name="connsiteX14" fmla="*/ 713232 w 2350008"/>
              <a:gd name="connsiteY14" fmla="*/ 22158 h 52236"/>
              <a:gd name="connsiteX15" fmla="*/ 640080 w 2350008"/>
              <a:gd name="connsiteY15" fmla="*/ 31302 h 52236"/>
              <a:gd name="connsiteX16" fmla="*/ 594360 w 2350008"/>
              <a:gd name="connsiteY16" fmla="*/ 40446 h 52236"/>
              <a:gd name="connsiteX17" fmla="*/ 585216 w 2350008"/>
              <a:gd name="connsiteY17" fmla="*/ 40446 h 52236"/>
              <a:gd name="connsiteX18" fmla="*/ 685800 w 2350008"/>
              <a:gd name="connsiteY18" fmla="*/ 13014 h 52236"/>
              <a:gd name="connsiteX19" fmla="*/ 768096 w 2350008"/>
              <a:gd name="connsiteY19" fmla="*/ 22158 h 52236"/>
              <a:gd name="connsiteX20" fmla="*/ 868680 w 2350008"/>
              <a:gd name="connsiteY20" fmla="*/ 22158 h 52236"/>
              <a:gd name="connsiteX21" fmla="*/ 1024128 w 2350008"/>
              <a:gd name="connsiteY21" fmla="*/ 31302 h 52236"/>
              <a:gd name="connsiteX22" fmla="*/ 1051560 w 2350008"/>
              <a:gd name="connsiteY22" fmla="*/ 40446 h 52236"/>
              <a:gd name="connsiteX23" fmla="*/ 1417320 w 2350008"/>
              <a:gd name="connsiteY23" fmla="*/ 31302 h 52236"/>
              <a:gd name="connsiteX24" fmla="*/ 1380744 w 2350008"/>
              <a:gd name="connsiteY24" fmla="*/ 22158 h 52236"/>
              <a:gd name="connsiteX25" fmla="*/ 1307592 w 2350008"/>
              <a:gd name="connsiteY25" fmla="*/ 13014 h 52236"/>
              <a:gd name="connsiteX26" fmla="*/ 1389888 w 2350008"/>
              <a:gd name="connsiteY26" fmla="*/ 3870 h 52236"/>
              <a:gd name="connsiteX27" fmla="*/ 1572768 w 2350008"/>
              <a:gd name="connsiteY27" fmla="*/ 13014 h 52236"/>
              <a:gd name="connsiteX28" fmla="*/ 1536192 w 2350008"/>
              <a:gd name="connsiteY28" fmla="*/ 22158 h 52236"/>
              <a:gd name="connsiteX29" fmla="*/ 1581912 w 2350008"/>
              <a:gd name="connsiteY29" fmla="*/ 31302 h 52236"/>
              <a:gd name="connsiteX30" fmla="*/ 1709928 w 2350008"/>
              <a:gd name="connsiteY30" fmla="*/ 40446 h 52236"/>
              <a:gd name="connsiteX31" fmla="*/ 1682496 w 2350008"/>
              <a:gd name="connsiteY31" fmla="*/ 49590 h 52236"/>
              <a:gd name="connsiteX32" fmla="*/ 1828800 w 2350008"/>
              <a:gd name="connsiteY32" fmla="*/ 40446 h 52236"/>
              <a:gd name="connsiteX33" fmla="*/ 1755648 w 2350008"/>
              <a:gd name="connsiteY33" fmla="*/ 31302 h 52236"/>
              <a:gd name="connsiteX34" fmla="*/ 1865376 w 2350008"/>
              <a:gd name="connsiteY34" fmla="*/ 40446 h 52236"/>
              <a:gd name="connsiteX35" fmla="*/ 2066544 w 2350008"/>
              <a:gd name="connsiteY35" fmla="*/ 31302 h 52236"/>
              <a:gd name="connsiteX36" fmla="*/ 1993392 w 2350008"/>
              <a:gd name="connsiteY36" fmla="*/ 3870 h 52236"/>
              <a:gd name="connsiteX37" fmla="*/ 2194560 w 2350008"/>
              <a:gd name="connsiteY37" fmla="*/ 22158 h 52236"/>
              <a:gd name="connsiteX38" fmla="*/ 2221992 w 2350008"/>
              <a:gd name="connsiteY38" fmla="*/ 31302 h 52236"/>
              <a:gd name="connsiteX39" fmla="*/ 2350008 w 2350008"/>
              <a:gd name="connsiteY39" fmla="*/ 40446 h 5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50008" h="52236">
                <a:moveTo>
                  <a:pt x="0" y="49590"/>
                </a:moveTo>
                <a:cubicBezTo>
                  <a:pt x="15240" y="46542"/>
                  <a:pt x="34730" y="51436"/>
                  <a:pt x="45720" y="40446"/>
                </a:cubicBezTo>
                <a:cubicBezTo>
                  <a:pt x="52536" y="33630"/>
                  <a:pt x="10268" y="36649"/>
                  <a:pt x="18288" y="31302"/>
                </a:cubicBezTo>
                <a:cubicBezTo>
                  <a:pt x="33714" y="21018"/>
                  <a:pt x="54864" y="25206"/>
                  <a:pt x="73152" y="22158"/>
                </a:cubicBezTo>
                <a:cubicBezTo>
                  <a:pt x="60960" y="19110"/>
                  <a:pt x="49143" y="13014"/>
                  <a:pt x="36576" y="13014"/>
                </a:cubicBezTo>
                <a:cubicBezTo>
                  <a:pt x="26937" y="13014"/>
                  <a:pt x="54403" y="21358"/>
                  <a:pt x="64008" y="22158"/>
                </a:cubicBezTo>
                <a:cubicBezTo>
                  <a:pt x="127867" y="27480"/>
                  <a:pt x="192024" y="28254"/>
                  <a:pt x="256032" y="31302"/>
                </a:cubicBezTo>
                <a:cubicBezTo>
                  <a:pt x="277368" y="34350"/>
                  <a:pt x="341593" y="40446"/>
                  <a:pt x="320040" y="40446"/>
                </a:cubicBezTo>
                <a:cubicBezTo>
                  <a:pt x="292439" y="40446"/>
                  <a:pt x="264969" y="35840"/>
                  <a:pt x="237744" y="31302"/>
                </a:cubicBezTo>
                <a:cubicBezTo>
                  <a:pt x="228237" y="29717"/>
                  <a:pt x="219663" y="24496"/>
                  <a:pt x="210312" y="22158"/>
                </a:cubicBezTo>
                <a:cubicBezTo>
                  <a:pt x="195234" y="18389"/>
                  <a:pt x="179832" y="16062"/>
                  <a:pt x="164592" y="13014"/>
                </a:cubicBezTo>
                <a:cubicBezTo>
                  <a:pt x="176784" y="19110"/>
                  <a:pt x="187704" y="29176"/>
                  <a:pt x="201168" y="31302"/>
                </a:cubicBezTo>
                <a:cubicBezTo>
                  <a:pt x="246429" y="38448"/>
                  <a:pt x="292507" y="40446"/>
                  <a:pt x="338328" y="40446"/>
                </a:cubicBezTo>
                <a:cubicBezTo>
                  <a:pt x="347967" y="40446"/>
                  <a:pt x="356133" y="31772"/>
                  <a:pt x="365760" y="31302"/>
                </a:cubicBezTo>
                <a:cubicBezTo>
                  <a:pt x="481486" y="25657"/>
                  <a:pt x="597408" y="25206"/>
                  <a:pt x="713232" y="22158"/>
                </a:cubicBezTo>
                <a:cubicBezTo>
                  <a:pt x="688848" y="25206"/>
                  <a:pt x="664368" y="27565"/>
                  <a:pt x="640080" y="31302"/>
                </a:cubicBezTo>
                <a:cubicBezTo>
                  <a:pt x="624719" y="33665"/>
                  <a:pt x="605350" y="29456"/>
                  <a:pt x="594360" y="40446"/>
                </a:cubicBezTo>
                <a:cubicBezTo>
                  <a:pt x="591736" y="43070"/>
                  <a:pt x="685875" y="65611"/>
                  <a:pt x="585216" y="40446"/>
                </a:cubicBezTo>
                <a:cubicBezTo>
                  <a:pt x="667719" y="19820"/>
                  <a:pt x="634523" y="30106"/>
                  <a:pt x="685800" y="13014"/>
                </a:cubicBezTo>
                <a:cubicBezTo>
                  <a:pt x="713232" y="16062"/>
                  <a:pt x="740495" y="22158"/>
                  <a:pt x="768096" y="22158"/>
                </a:cubicBezTo>
                <a:cubicBezTo>
                  <a:pt x="880656" y="22158"/>
                  <a:pt x="996674" y="826"/>
                  <a:pt x="868680" y="22158"/>
                </a:cubicBezTo>
                <a:cubicBezTo>
                  <a:pt x="920496" y="25206"/>
                  <a:pt x="972480" y="26137"/>
                  <a:pt x="1024128" y="31302"/>
                </a:cubicBezTo>
                <a:cubicBezTo>
                  <a:pt x="1033719" y="32261"/>
                  <a:pt x="1041921" y="40446"/>
                  <a:pt x="1051560" y="40446"/>
                </a:cubicBezTo>
                <a:cubicBezTo>
                  <a:pt x="1173518" y="40446"/>
                  <a:pt x="1295400" y="34350"/>
                  <a:pt x="1417320" y="31302"/>
                </a:cubicBezTo>
                <a:cubicBezTo>
                  <a:pt x="1405128" y="28254"/>
                  <a:pt x="1393140" y="24224"/>
                  <a:pt x="1380744" y="22158"/>
                </a:cubicBezTo>
                <a:cubicBezTo>
                  <a:pt x="1356505" y="18118"/>
                  <a:pt x="1296602" y="34993"/>
                  <a:pt x="1307592" y="13014"/>
                </a:cubicBezTo>
                <a:cubicBezTo>
                  <a:pt x="1319935" y="-11673"/>
                  <a:pt x="1362456" y="6918"/>
                  <a:pt x="1389888" y="3870"/>
                </a:cubicBezTo>
                <a:cubicBezTo>
                  <a:pt x="1450848" y="6918"/>
                  <a:pt x="1512203" y="5443"/>
                  <a:pt x="1572768" y="13014"/>
                </a:cubicBezTo>
                <a:cubicBezTo>
                  <a:pt x="1585238" y="14573"/>
                  <a:pt x="1530572" y="10918"/>
                  <a:pt x="1536192" y="22158"/>
                </a:cubicBezTo>
                <a:cubicBezTo>
                  <a:pt x="1543143" y="36059"/>
                  <a:pt x="1566456" y="29675"/>
                  <a:pt x="1581912" y="31302"/>
                </a:cubicBezTo>
                <a:cubicBezTo>
                  <a:pt x="1624458" y="35780"/>
                  <a:pt x="1667256" y="37398"/>
                  <a:pt x="1709928" y="40446"/>
                </a:cubicBezTo>
                <a:cubicBezTo>
                  <a:pt x="1700784" y="43494"/>
                  <a:pt x="1672857" y="49590"/>
                  <a:pt x="1682496" y="49590"/>
                </a:cubicBezTo>
                <a:cubicBezTo>
                  <a:pt x="1731359" y="49590"/>
                  <a:pt x="1781396" y="52297"/>
                  <a:pt x="1828800" y="40446"/>
                </a:cubicBezTo>
                <a:cubicBezTo>
                  <a:pt x="1852640" y="34486"/>
                  <a:pt x="1731074" y="31302"/>
                  <a:pt x="1755648" y="31302"/>
                </a:cubicBezTo>
                <a:cubicBezTo>
                  <a:pt x="1792351" y="31302"/>
                  <a:pt x="1828800" y="37398"/>
                  <a:pt x="1865376" y="40446"/>
                </a:cubicBezTo>
                <a:cubicBezTo>
                  <a:pt x="1932432" y="37398"/>
                  <a:pt x="2000440" y="42967"/>
                  <a:pt x="2066544" y="31302"/>
                </a:cubicBezTo>
                <a:cubicBezTo>
                  <a:pt x="2073693" y="30040"/>
                  <a:pt x="2000095" y="6104"/>
                  <a:pt x="1993392" y="3870"/>
                </a:cubicBezTo>
                <a:cubicBezTo>
                  <a:pt x="1891275" y="37909"/>
                  <a:pt x="1974827" y="6463"/>
                  <a:pt x="2194560" y="22158"/>
                </a:cubicBezTo>
                <a:cubicBezTo>
                  <a:pt x="2204174" y="22845"/>
                  <a:pt x="2212419" y="30176"/>
                  <a:pt x="2221992" y="31302"/>
                </a:cubicBezTo>
                <a:cubicBezTo>
                  <a:pt x="2264480" y="36301"/>
                  <a:pt x="2350008" y="40446"/>
                  <a:pt x="2350008" y="40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34978" y="6626423"/>
            <a:ext cx="1485022" cy="307777"/>
          </a:xfrm>
          <a:prstGeom prst="rect">
            <a:avLst/>
          </a:prstGeom>
          <a:noFill/>
        </p:spPr>
        <p:txBody>
          <a:bodyPr wrap="none" rtlCol="0">
            <a:spAutoFit/>
          </a:bodyPr>
          <a:lstStyle/>
          <a:p>
            <a:r>
              <a:rPr lang="en-US" sz="1400" dirty="0"/>
              <a:t>Image by E. Clyne</a:t>
            </a:r>
          </a:p>
        </p:txBody>
      </p:sp>
    </p:spTree>
    <p:extLst>
      <p:ext uri="{BB962C8B-B14F-4D97-AF65-F5344CB8AC3E}">
        <p14:creationId xmlns:p14="http://schemas.microsoft.com/office/powerpoint/2010/main" val="131442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other events leave layers?</a:t>
            </a:r>
          </a:p>
        </p:txBody>
      </p:sp>
      <p:sp>
        <p:nvSpPr>
          <p:cNvPr id="3" name="Content Placeholder 2"/>
          <p:cNvSpPr>
            <a:spLocks noGrp="1"/>
          </p:cNvSpPr>
          <p:nvPr>
            <p:ph sz="quarter" idx="1"/>
          </p:nvPr>
        </p:nvSpPr>
        <p:spPr>
          <a:xfrm>
            <a:off x="1143000" y="1600200"/>
            <a:ext cx="8153400" cy="4495800"/>
          </a:xfrm>
        </p:spPr>
        <p:txBody>
          <a:bodyPr>
            <a:normAutofit lnSpcReduction="10000"/>
          </a:bodyPr>
          <a:lstStyle/>
          <a:p>
            <a:r>
              <a:rPr lang="en-US" dirty="0"/>
              <a:t>Take an empty water bottle and fill it with layers:</a:t>
            </a:r>
          </a:p>
          <a:p>
            <a:pPr marL="685800" lvl="2" indent="0">
              <a:buNone/>
            </a:pPr>
            <a:r>
              <a:rPr lang="en-US" dirty="0"/>
              <a:t>Mud on the bottom, gravel in the middle, and sand on top!  Now fill with water, cap it, and….</a:t>
            </a:r>
          </a:p>
          <a:p>
            <a:pPr marL="685800" lvl="2" indent="0">
              <a:buNone/>
            </a:pPr>
            <a:endParaRPr lang="en-US" dirty="0"/>
          </a:p>
          <a:p>
            <a:pPr marL="411480" lvl="1" indent="0">
              <a:buNone/>
            </a:pPr>
            <a:r>
              <a:rPr lang="en-US" dirty="0"/>
              <a:t>SHAKE IT UP REALLY GOOD!!!</a:t>
            </a:r>
          </a:p>
          <a:p>
            <a:pPr marL="411480" lvl="1" indent="0">
              <a:buNone/>
            </a:pPr>
            <a:endParaRPr lang="en-US" dirty="0"/>
          </a:p>
          <a:p>
            <a:pPr marL="548640" indent="-457200">
              <a:buFont typeface="Wingdings" panose="05000000000000000000" pitchFamily="2" charset="2"/>
              <a:buChar char="q"/>
            </a:pPr>
            <a:r>
              <a:rPr lang="en-US" dirty="0"/>
              <a:t>After setting the bottle down for 10 minutes, how do the layers look?  Is the gravel generally on the bottom of the bottle?  Is the mud on top?  Is the sand in between?</a:t>
            </a:r>
          </a:p>
        </p:txBody>
      </p:sp>
      <p:sp>
        <p:nvSpPr>
          <p:cNvPr id="6" name="Rectangle 5"/>
          <p:cNvSpPr/>
          <p:nvPr/>
        </p:nvSpPr>
        <p:spPr>
          <a:xfrm>
            <a:off x="762000" y="5562600"/>
            <a:ext cx="7903895"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Congrats!  You just made a turbidite!</a:t>
            </a:r>
          </a:p>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More on this later…</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 name="Group 7"/>
          <p:cNvGrpSpPr/>
          <p:nvPr/>
        </p:nvGrpSpPr>
        <p:grpSpPr>
          <a:xfrm>
            <a:off x="5494420" y="2133600"/>
            <a:ext cx="3649580" cy="3328416"/>
            <a:chOff x="5494420" y="2133600"/>
            <a:chExt cx="3649580" cy="3328416"/>
          </a:xfrm>
        </p:grpSpPr>
        <p:pic>
          <p:nvPicPr>
            <p:cNvPr id="1028" name="Picture 4" descr="https://cdn.meme.am/instances/500x/4731691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4420" y="2133600"/>
              <a:ext cx="3649579" cy="33284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1" y="5334000"/>
              <a:ext cx="1142999" cy="128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spTree>
    <p:extLst>
      <p:ext uri="{BB962C8B-B14F-4D97-AF65-F5344CB8AC3E}">
        <p14:creationId xmlns:p14="http://schemas.microsoft.com/office/powerpoint/2010/main" val="182489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3277</TotalTime>
  <Words>1114</Words>
  <Application>Microsoft Office PowerPoint</Application>
  <PresentationFormat>On-screen Show (4:3)</PresentationFormat>
  <Paragraphs>172</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Earthquakes, Glaciers and sediments, oh my!</vt:lpstr>
      <vt:lpstr>Learning objectives</vt:lpstr>
      <vt:lpstr>What is Sediment?</vt:lpstr>
      <vt:lpstr>Rivers</vt:lpstr>
      <vt:lpstr>Glaciers</vt:lpstr>
      <vt:lpstr>Glaciers</vt:lpstr>
      <vt:lpstr>Glaciers and River plumes!!</vt:lpstr>
      <vt:lpstr>Sediment Layers</vt:lpstr>
      <vt:lpstr>What other events leave layers?</vt:lpstr>
      <vt:lpstr>Why do we care how these layers were made?</vt:lpstr>
      <vt:lpstr>Why do we care how these layers were made?</vt:lpstr>
      <vt:lpstr>What are we going to do today!</vt:lpstr>
      <vt:lpstr>Prince William Sound</vt:lpstr>
      <vt:lpstr>Earthquakes in Alaska</vt:lpstr>
      <vt:lpstr>Videos!!</vt:lpstr>
      <vt:lpstr>Let’s be scientists!</vt:lpstr>
      <vt:lpstr>What you have</vt:lpstr>
      <vt:lpstr>Happy coring!</vt:lpstr>
    </vt:vector>
  </TitlesOfParts>
  <Company>VIMS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Clyne</dc:creator>
  <cp:lastModifiedBy>Lisa Ayers Lawrence</cp:lastModifiedBy>
  <cp:revision>120</cp:revision>
  <dcterms:created xsi:type="dcterms:W3CDTF">2016-08-09T15:17:29Z</dcterms:created>
  <dcterms:modified xsi:type="dcterms:W3CDTF">2017-10-05T18:19:34Z</dcterms:modified>
</cp:coreProperties>
</file>