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0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5A55E-F491-464A-B3B3-81C52D712356}" type="datetimeFigureOut">
              <a:rPr lang="en-US" smtClean="0"/>
              <a:t>8/28/2017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0564B-A52C-F846-B93F-0A7101C51407}" type="slidenum">
              <a:rPr lang="en-US" smtClean="0"/>
              <a:t>‹#›</a:t>
            </a:fld>
            <a:endParaRPr lang="en-US"/>
          </a:p>
        </p:txBody>
      </p:sp>
    </p:spTree>
    <p:extLst>
      <p:ext uri="{BB962C8B-B14F-4D97-AF65-F5344CB8AC3E}">
        <p14:creationId xmlns:p14="http://schemas.microsoft.com/office/powerpoint/2010/main" val="27704232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parts of the wave, especially mentioning wavelength</a:t>
            </a:r>
          </a:p>
          <a:p>
            <a:r>
              <a:rPr lang="en-US" baseline="0" dirty="0" smtClean="0"/>
              <a:t>Also, introduce the term frequency</a:t>
            </a:r>
          </a:p>
          <a:p>
            <a:endParaRPr lang="en-US" dirty="0"/>
          </a:p>
        </p:txBody>
      </p:sp>
      <p:sp>
        <p:nvSpPr>
          <p:cNvPr id="4" name="Slide Number Placeholder 3"/>
          <p:cNvSpPr>
            <a:spLocks noGrp="1"/>
          </p:cNvSpPr>
          <p:nvPr>
            <p:ph type="sldNum" sz="quarter" idx="10"/>
          </p:nvPr>
        </p:nvSpPr>
        <p:spPr/>
        <p:txBody>
          <a:bodyPr/>
          <a:lstStyle/>
          <a:p>
            <a:fld id="{F7C0564B-A52C-F846-B93F-0A7101C51407}" type="slidenum">
              <a:rPr lang="en-US" smtClean="0"/>
              <a:t>2</a:t>
            </a:fld>
            <a:endParaRPr lang="en-US"/>
          </a:p>
        </p:txBody>
      </p:sp>
    </p:spTree>
    <p:extLst>
      <p:ext uri="{BB962C8B-B14F-4D97-AF65-F5344CB8AC3E}">
        <p14:creationId xmlns:p14="http://schemas.microsoft.com/office/powerpoint/2010/main" val="51275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electromagnetic</a:t>
            </a:r>
            <a:r>
              <a:rPr lang="en-US" baseline="0" dirty="0" smtClean="0"/>
              <a:t> spectrum is divided up by energy and wavelength. The part of the electromagnetic spectrum we can see is called the visible light spectrum and includes wavelengths between 400 and 700 nm in length. A nanometer is equal to one billionth of a meter. Just beyond the red part of the visible light spectrum is the infrared area. Infrared is emitted by heated objects. Just below the violet part of the visible light spectrum is ultra-violet radiation. This form of light is what causes you to get a sunburn, and is blocked by sunscreen.</a:t>
            </a:r>
            <a:endParaRPr lang="en-US" dirty="0"/>
          </a:p>
        </p:txBody>
      </p:sp>
      <p:sp>
        <p:nvSpPr>
          <p:cNvPr id="4" name="Slide Number Placeholder 3"/>
          <p:cNvSpPr>
            <a:spLocks noGrp="1"/>
          </p:cNvSpPr>
          <p:nvPr>
            <p:ph type="sldNum" sz="quarter" idx="10"/>
          </p:nvPr>
        </p:nvSpPr>
        <p:spPr/>
        <p:txBody>
          <a:bodyPr/>
          <a:lstStyle/>
          <a:p>
            <a:fld id="{F7C0564B-A52C-F846-B93F-0A7101C51407}" type="slidenum">
              <a:rPr lang="en-US" smtClean="0"/>
              <a:t>3</a:t>
            </a:fld>
            <a:endParaRPr lang="en-US"/>
          </a:p>
        </p:txBody>
      </p:sp>
    </p:spTree>
    <p:extLst>
      <p:ext uri="{BB962C8B-B14F-4D97-AF65-F5344CB8AC3E}">
        <p14:creationId xmlns:p14="http://schemas.microsoft.com/office/powerpoint/2010/main" val="504635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worry about all the parts of this</a:t>
            </a:r>
            <a:r>
              <a:rPr lang="en-US" baseline="0" dirty="0" smtClean="0"/>
              <a:t> schematic of a spectrophotometer. But notice the light source, cuvette, and the output. The light source is where the incoming light originates. The cuvette is where the solution containing the sample is located. If a solid material is collected to analyze it is put into a solution to determine the absorbance spectrum. The percent of the light from the light source that is absorbed by the solution in the cuvette is reported as a percent in the output. The output is for a single wavelength selected before analysis. Some devices can also produce absorbance spectra, or the percent absorbance across the entire range of wavelengths selected. See next slide. </a:t>
            </a:r>
            <a:endParaRPr lang="en-US" dirty="0"/>
          </a:p>
        </p:txBody>
      </p:sp>
      <p:sp>
        <p:nvSpPr>
          <p:cNvPr id="4" name="Slide Number Placeholder 3"/>
          <p:cNvSpPr>
            <a:spLocks noGrp="1"/>
          </p:cNvSpPr>
          <p:nvPr>
            <p:ph type="sldNum" sz="quarter" idx="10"/>
          </p:nvPr>
        </p:nvSpPr>
        <p:spPr/>
        <p:txBody>
          <a:bodyPr/>
          <a:lstStyle/>
          <a:p>
            <a:fld id="{F7C0564B-A52C-F846-B93F-0A7101C51407}" type="slidenum">
              <a:rPr lang="en-US" smtClean="0"/>
              <a:t>5</a:t>
            </a:fld>
            <a:endParaRPr lang="en-US"/>
          </a:p>
        </p:txBody>
      </p:sp>
    </p:spTree>
    <p:extLst>
      <p:ext uri="{BB962C8B-B14F-4D97-AF65-F5344CB8AC3E}">
        <p14:creationId xmlns:p14="http://schemas.microsoft.com/office/powerpoint/2010/main" val="133028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a:t>
            </a:r>
            <a:r>
              <a:rPr lang="en-US" baseline="0" dirty="0" smtClean="0"/>
              <a:t> absorbance spectrum for pigments in plants. The y-axis is the percent absorption. The x-axis is wavelengths of visible light between 400 nm and 700 nm. The area in the middle of the graph where 0% is absorbed represents green wavelengths. Absorbance is nearly zero for this range, meaning reflectance is nearly 100%! This is why plants containing these pigments appear green.</a:t>
            </a:r>
            <a:endParaRPr lang="en-US" dirty="0"/>
          </a:p>
        </p:txBody>
      </p:sp>
      <p:sp>
        <p:nvSpPr>
          <p:cNvPr id="4" name="Slide Number Placeholder 3"/>
          <p:cNvSpPr>
            <a:spLocks noGrp="1"/>
          </p:cNvSpPr>
          <p:nvPr>
            <p:ph type="sldNum" sz="quarter" idx="10"/>
          </p:nvPr>
        </p:nvSpPr>
        <p:spPr/>
        <p:txBody>
          <a:bodyPr/>
          <a:lstStyle/>
          <a:p>
            <a:fld id="{F7C0564B-A52C-F846-B93F-0A7101C51407}" type="slidenum">
              <a:rPr lang="en-US" smtClean="0"/>
              <a:t>6</a:t>
            </a:fld>
            <a:endParaRPr lang="en-US"/>
          </a:p>
        </p:txBody>
      </p:sp>
    </p:spTree>
    <p:extLst>
      <p:ext uri="{BB962C8B-B14F-4D97-AF65-F5344CB8AC3E}">
        <p14:creationId xmlns:p14="http://schemas.microsoft.com/office/powerpoint/2010/main" val="308169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also be done for vegetation by looking for</a:t>
            </a:r>
            <a:r>
              <a:rPr lang="en-US" baseline="0" dirty="0" smtClean="0"/>
              <a:t> how green a surface is. Or, in the case of red </a:t>
            </a:r>
            <a:r>
              <a:rPr lang="en-US" baseline="0" dirty="0" err="1" smtClean="0"/>
              <a:t>macroalgae</a:t>
            </a:r>
            <a:r>
              <a:rPr lang="en-US" baseline="0" dirty="0" smtClean="0"/>
              <a:t>, perhaps how red a surface is.</a:t>
            </a:r>
            <a:endParaRPr lang="en-US" dirty="0"/>
          </a:p>
        </p:txBody>
      </p:sp>
      <p:sp>
        <p:nvSpPr>
          <p:cNvPr id="4" name="Slide Number Placeholder 3"/>
          <p:cNvSpPr>
            <a:spLocks noGrp="1"/>
          </p:cNvSpPr>
          <p:nvPr>
            <p:ph type="sldNum" sz="quarter" idx="10"/>
          </p:nvPr>
        </p:nvSpPr>
        <p:spPr/>
        <p:txBody>
          <a:bodyPr/>
          <a:lstStyle/>
          <a:p>
            <a:fld id="{F7C0564B-A52C-F846-B93F-0A7101C51407}" type="slidenum">
              <a:rPr lang="en-US" smtClean="0"/>
              <a:t>8</a:t>
            </a:fld>
            <a:endParaRPr lang="en-US"/>
          </a:p>
        </p:txBody>
      </p:sp>
    </p:spTree>
    <p:extLst>
      <p:ext uri="{BB962C8B-B14F-4D97-AF65-F5344CB8AC3E}">
        <p14:creationId xmlns:p14="http://schemas.microsoft.com/office/powerpoint/2010/main" val="416339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D2D0D1-B5B5-AC40-8F0A-228D48FA7A06}"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93075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2D0D1-B5B5-AC40-8F0A-228D48FA7A06}"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390023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2D0D1-B5B5-AC40-8F0A-228D48FA7A06}"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137845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2D0D1-B5B5-AC40-8F0A-228D48FA7A06}"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173228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2D0D1-B5B5-AC40-8F0A-228D48FA7A06}"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190605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D2D0D1-B5B5-AC40-8F0A-228D48FA7A06}"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196165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D2D0D1-B5B5-AC40-8F0A-228D48FA7A06}" type="datetimeFigureOut">
              <a:rPr lang="en-US" smtClean="0"/>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414372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2D0D1-B5B5-AC40-8F0A-228D48FA7A06}" type="datetimeFigureOut">
              <a:rPr lang="en-US" smtClean="0"/>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99185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2D0D1-B5B5-AC40-8F0A-228D48FA7A06}" type="datetimeFigureOut">
              <a:rPr lang="en-US" smtClean="0"/>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277994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2D0D1-B5B5-AC40-8F0A-228D48FA7A06}"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273878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2D0D1-B5B5-AC40-8F0A-228D48FA7A06}"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20296-CC5B-7E4A-BE6F-B1BFA90E964B}" type="slidenum">
              <a:rPr lang="en-US" smtClean="0"/>
              <a:t>‹#›</a:t>
            </a:fld>
            <a:endParaRPr lang="en-US"/>
          </a:p>
        </p:txBody>
      </p:sp>
    </p:spTree>
    <p:extLst>
      <p:ext uri="{BB962C8B-B14F-4D97-AF65-F5344CB8AC3E}">
        <p14:creationId xmlns:p14="http://schemas.microsoft.com/office/powerpoint/2010/main" val="417632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2D0D1-B5B5-AC40-8F0A-228D48FA7A06}" type="datetimeFigureOut">
              <a:rPr lang="en-US" smtClean="0"/>
              <a:t>8/28/2017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20296-CC5B-7E4A-BE6F-B1BFA90E964B}" type="slidenum">
              <a:rPr lang="en-US" smtClean="0"/>
              <a:t>‹#›</a:t>
            </a:fld>
            <a:endParaRPr lang="en-US"/>
          </a:p>
        </p:txBody>
      </p:sp>
    </p:spTree>
    <p:extLst>
      <p:ext uri="{BB962C8B-B14F-4D97-AF65-F5344CB8AC3E}">
        <p14:creationId xmlns:p14="http://schemas.microsoft.com/office/powerpoint/2010/main" val="336775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Electromagnetic Spectrum</a:t>
            </a:r>
            <a:endParaRPr lang="en-US" dirty="0"/>
          </a:p>
        </p:txBody>
      </p:sp>
      <p:sp>
        <p:nvSpPr>
          <p:cNvPr id="3" name="Subtitle 2"/>
          <p:cNvSpPr>
            <a:spLocks noGrp="1"/>
          </p:cNvSpPr>
          <p:nvPr>
            <p:ph type="subTitle" idx="1"/>
          </p:nvPr>
        </p:nvSpPr>
        <p:spPr/>
        <p:txBody>
          <a:bodyPr/>
          <a:lstStyle/>
          <a:p>
            <a:r>
              <a:rPr lang="en-US" dirty="0" smtClean="0"/>
              <a:t>What is it? How do we measure it? How do we use it?</a:t>
            </a:r>
            <a:endParaRPr lang="en-US" dirty="0"/>
          </a:p>
        </p:txBody>
      </p:sp>
    </p:spTree>
    <p:extLst>
      <p:ext uri="{BB962C8B-B14F-4D97-AF65-F5344CB8AC3E}">
        <p14:creationId xmlns:p14="http://schemas.microsoft.com/office/powerpoint/2010/main" val="1073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a:xfrm>
            <a:off x="457200" y="1211386"/>
            <a:ext cx="8229600" cy="4914778"/>
          </a:xfrm>
        </p:spPr>
        <p:txBody>
          <a:bodyPr/>
          <a:lstStyle/>
          <a:p>
            <a:r>
              <a:rPr lang="en-US" dirty="0" smtClean="0"/>
              <a:t>The </a:t>
            </a:r>
            <a:r>
              <a:rPr lang="en-US" i="1" dirty="0"/>
              <a:t>E</a:t>
            </a:r>
            <a:r>
              <a:rPr lang="en-US" i="1" dirty="0" smtClean="0"/>
              <a:t>lectromagnetic Spectrum </a:t>
            </a:r>
            <a:r>
              <a:rPr lang="en-US" dirty="0" smtClean="0"/>
              <a:t>is a method of organizing the types of energy found in the universe</a:t>
            </a:r>
          </a:p>
          <a:p>
            <a:r>
              <a:rPr lang="en-US" dirty="0" smtClean="0"/>
              <a:t>These energies travel in waves, different wavelengths have different energy levels</a:t>
            </a:r>
          </a:p>
          <a:p>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1045308" y="3854939"/>
            <a:ext cx="6750538" cy="2916232"/>
          </a:xfrm>
          <a:prstGeom prst="rect">
            <a:avLst/>
          </a:prstGeom>
        </p:spPr>
      </p:pic>
    </p:spTree>
    <p:extLst>
      <p:ext uri="{BB962C8B-B14F-4D97-AF65-F5344CB8AC3E}">
        <p14:creationId xmlns:p14="http://schemas.microsoft.com/office/powerpoint/2010/main" val="79309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pic>
        <p:nvPicPr>
          <p:cNvPr id="8" name="Picture 7"/>
          <p:cNvPicPr>
            <a:picLocks noChangeAspect="1"/>
          </p:cNvPicPr>
          <p:nvPr/>
        </p:nvPicPr>
        <p:blipFill>
          <a:blip r:embed="rId3"/>
          <a:stretch>
            <a:fillRect/>
          </a:stretch>
        </p:blipFill>
        <p:spPr>
          <a:xfrm>
            <a:off x="0" y="1676596"/>
            <a:ext cx="9144000" cy="5181404"/>
          </a:xfrm>
          <a:prstGeom prst="rect">
            <a:avLst/>
          </a:prstGeom>
        </p:spPr>
      </p:pic>
    </p:spTree>
    <p:extLst>
      <p:ext uri="{BB962C8B-B14F-4D97-AF65-F5344CB8AC3E}">
        <p14:creationId xmlns:p14="http://schemas.microsoft.com/office/powerpoint/2010/main" val="2504152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measured?</a:t>
            </a:r>
            <a:endParaRPr lang="en-US" dirty="0"/>
          </a:p>
        </p:txBody>
      </p:sp>
      <p:sp>
        <p:nvSpPr>
          <p:cNvPr id="3" name="Content Placeholder 2"/>
          <p:cNvSpPr>
            <a:spLocks noGrp="1"/>
          </p:cNvSpPr>
          <p:nvPr>
            <p:ph idx="1"/>
          </p:nvPr>
        </p:nvSpPr>
        <p:spPr>
          <a:xfrm>
            <a:off x="457200" y="1192746"/>
            <a:ext cx="8510954" cy="4525963"/>
          </a:xfrm>
        </p:spPr>
        <p:txBody>
          <a:bodyPr/>
          <a:lstStyle/>
          <a:p>
            <a:r>
              <a:rPr lang="en-US" sz="2800" dirty="0" smtClean="0"/>
              <a:t>Light waves can be absorbed, reflected, or transmitted when they strike an object or surface</a:t>
            </a:r>
          </a:p>
          <a:p>
            <a:r>
              <a:rPr lang="en-US" sz="2800" i="1" dirty="0" smtClean="0"/>
              <a:t>Reflected</a:t>
            </a:r>
            <a:r>
              <a:rPr lang="en-US" sz="2800" dirty="0" smtClean="0"/>
              <a:t> and </a:t>
            </a:r>
            <a:r>
              <a:rPr lang="en-US" sz="2800" i="1" dirty="0"/>
              <a:t>T</a:t>
            </a:r>
            <a:r>
              <a:rPr lang="en-US" sz="2800" i="1" dirty="0" smtClean="0"/>
              <a:t>ransmitted</a:t>
            </a:r>
            <a:r>
              <a:rPr lang="en-US" sz="2800" dirty="0" smtClean="0"/>
              <a:t> light bounces off or passes through an object or surface </a:t>
            </a:r>
          </a:p>
          <a:p>
            <a:r>
              <a:rPr lang="en-US" sz="2800" i="1" dirty="0" smtClean="0"/>
              <a:t>Absorbed</a:t>
            </a:r>
            <a:r>
              <a:rPr lang="en-US" sz="2800" dirty="0" smtClean="0"/>
              <a:t> light is used by the material to energize molecules</a:t>
            </a:r>
          </a:p>
          <a:p>
            <a:pPr marL="0" indent="0">
              <a:buNone/>
            </a:pPr>
            <a:endParaRPr lang="en-US" dirty="0"/>
          </a:p>
        </p:txBody>
      </p:sp>
      <p:grpSp>
        <p:nvGrpSpPr>
          <p:cNvPr id="4" name="Group 3"/>
          <p:cNvGrpSpPr/>
          <p:nvPr/>
        </p:nvGrpSpPr>
        <p:grpSpPr>
          <a:xfrm>
            <a:off x="2430709" y="3537797"/>
            <a:ext cx="6256091" cy="2351913"/>
            <a:chOff x="1471085" y="2135437"/>
            <a:chExt cx="6860514" cy="2700387"/>
          </a:xfrm>
        </p:grpSpPr>
        <p:pic>
          <p:nvPicPr>
            <p:cNvPr id="5" name="Picture 4" descr="j031674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9536" y="2241153"/>
              <a:ext cx="4002063" cy="2594671"/>
            </a:xfrm>
            <a:prstGeom prst="rect">
              <a:avLst/>
            </a:prstGeom>
          </p:spPr>
        </p:pic>
        <p:sp>
          <p:nvSpPr>
            <p:cNvPr id="6" name="Right Arrow 5"/>
            <p:cNvSpPr/>
            <p:nvPr/>
          </p:nvSpPr>
          <p:spPr>
            <a:xfrm>
              <a:off x="1471085" y="2135437"/>
              <a:ext cx="3322719" cy="34790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1471085" y="2453477"/>
              <a:ext cx="3322719" cy="347901"/>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1471085" y="2801378"/>
              <a:ext cx="3322719" cy="347901"/>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1471085" y="3791548"/>
              <a:ext cx="3322719" cy="347901"/>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1471085" y="4139449"/>
              <a:ext cx="3322719" cy="347901"/>
            </a:xfrm>
            <a:prstGeom prs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1471085" y="4487350"/>
              <a:ext cx="3322719" cy="347901"/>
            </a:xfrm>
            <a:prstGeom prst="rightArrow">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471085" y="3235480"/>
              <a:ext cx="3322719" cy="173951"/>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10408450">
              <a:off x="2178689" y="3327539"/>
              <a:ext cx="2605544" cy="316974"/>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899212" y="4323557"/>
            <a:ext cx="2168769" cy="646331"/>
          </a:xfrm>
          <a:prstGeom prst="rect">
            <a:avLst/>
          </a:prstGeom>
          <a:noFill/>
        </p:spPr>
        <p:txBody>
          <a:bodyPr wrap="square" rtlCol="0">
            <a:spAutoFit/>
          </a:bodyPr>
          <a:lstStyle/>
          <a:p>
            <a:r>
              <a:rPr lang="en-US" dirty="0" smtClean="0"/>
              <a:t>Green light is reflected</a:t>
            </a:r>
            <a:endParaRPr lang="en-US" dirty="0"/>
          </a:p>
        </p:txBody>
      </p:sp>
      <p:sp>
        <p:nvSpPr>
          <p:cNvPr id="15" name="TextBox 14"/>
          <p:cNvSpPr txBox="1"/>
          <p:nvPr/>
        </p:nvSpPr>
        <p:spPr>
          <a:xfrm>
            <a:off x="457200" y="5753245"/>
            <a:ext cx="4580126" cy="923330"/>
          </a:xfrm>
          <a:prstGeom prst="rect">
            <a:avLst/>
          </a:prstGeom>
          <a:noFill/>
        </p:spPr>
        <p:txBody>
          <a:bodyPr wrap="square" rtlCol="0">
            <a:spAutoFit/>
          </a:bodyPr>
          <a:lstStyle/>
          <a:p>
            <a:r>
              <a:rPr lang="en-US" dirty="0" smtClean="0"/>
              <a:t>Pigments in leaves absorb the other colors in the spectrum. Chlorophyll absorbs blue-violet and red wavelengths at the highest levels</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88934" y="3629871"/>
            <a:ext cx="3197866" cy="2259340"/>
          </a:xfrm>
          <a:prstGeom prst="rect">
            <a:avLst/>
          </a:prstGeom>
        </p:spPr>
      </p:pic>
    </p:spTree>
    <p:extLst>
      <p:ext uri="{BB962C8B-B14F-4D97-AF65-F5344CB8AC3E}">
        <p14:creationId xmlns:p14="http://schemas.microsoft.com/office/powerpoint/2010/main" val="3454426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measured?</a:t>
            </a:r>
            <a:endParaRPr lang="en-US" dirty="0"/>
          </a:p>
        </p:txBody>
      </p:sp>
      <p:sp>
        <p:nvSpPr>
          <p:cNvPr id="3" name="Content Placeholder 2"/>
          <p:cNvSpPr>
            <a:spLocks noGrp="1"/>
          </p:cNvSpPr>
          <p:nvPr>
            <p:ph idx="1"/>
          </p:nvPr>
        </p:nvSpPr>
        <p:spPr/>
        <p:txBody>
          <a:bodyPr/>
          <a:lstStyle/>
          <a:p>
            <a:r>
              <a:rPr lang="en-US" sz="2800" dirty="0" smtClean="0"/>
              <a:t>The absorbance of visible light of a material can be measured using a spectrophotometer. We can also infer transmittance from these data</a:t>
            </a:r>
          </a:p>
          <a:p>
            <a:endParaRPr lang="en-US" dirty="0"/>
          </a:p>
        </p:txBody>
      </p:sp>
      <p:pic>
        <p:nvPicPr>
          <p:cNvPr id="16" name="Picture 15"/>
          <p:cNvPicPr>
            <a:picLocks noChangeAspect="1"/>
          </p:cNvPicPr>
          <p:nvPr/>
        </p:nvPicPr>
        <p:blipFill>
          <a:blip r:embed="rId3"/>
          <a:stretch>
            <a:fillRect/>
          </a:stretch>
        </p:blipFill>
        <p:spPr>
          <a:xfrm>
            <a:off x="-195385" y="2620205"/>
            <a:ext cx="9144000" cy="3182718"/>
          </a:xfrm>
          <a:prstGeom prst="rect">
            <a:avLst/>
          </a:prstGeom>
        </p:spPr>
      </p:pic>
    </p:spTree>
    <p:extLst>
      <p:ext uri="{BB962C8B-B14F-4D97-AF65-F5344CB8AC3E}">
        <p14:creationId xmlns:p14="http://schemas.microsoft.com/office/powerpoint/2010/main" val="921590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measured?</a:t>
            </a:r>
            <a:endParaRPr lang="en-US" dirty="0"/>
          </a:p>
        </p:txBody>
      </p:sp>
      <p:sp>
        <p:nvSpPr>
          <p:cNvPr id="3" name="Content Placeholder 2"/>
          <p:cNvSpPr>
            <a:spLocks noGrp="1"/>
          </p:cNvSpPr>
          <p:nvPr>
            <p:ph idx="1"/>
          </p:nvPr>
        </p:nvSpPr>
        <p:spPr/>
        <p:txBody>
          <a:bodyPr>
            <a:normAutofit/>
          </a:bodyPr>
          <a:lstStyle/>
          <a:p>
            <a:r>
              <a:rPr lang="en-US" sz="2800" dirty="0" smtClean="0"/>
              <a:t>Reflectance and absorbance can be expressed as a percent of total incoming light for wavelength ranges </a:t>
            </a:r>
            <a:endParaRPr lang="en-US" sz="28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t="-2"/>
          <a:stretch/>
        </p:blipFill>
        <p:spPr>
          <a:xfrm>
            <a:off x="1133232" y="2669675"/>
            <a:ext cx="6355861" cy="3992942"/>
          </a:xfrm>
          <a:prstGeom prst="rect">
            <a:avLst/>
          </a:prstGeom>
        </p:spPr>
      </p:pic>
    </p:spTree>
    <p:extLst>
      <p:ext uri="{BB962C8B-B14F-4D97-AF65-F5344CB8AC3E}">
        <p14:creationId xmlns:p14="http://schemas.microsoft.com/office/powerpoint/2010/main" val="176387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used?</a:t>
            </a:r>
            <a:endParaRPr lang="en-US" dirty="0"/>
          </a:p>
        </p:txBody>
      </p:sp>
      <p:sp>
        <p:nvSpPr>
          <p:cNvPr id="3" name="Content Placeholder 2"/>
          <p:cNvSpPr>
            <a:spLocks noGrp="1"/>
          </p:cNvSpPr>
          <p:nvPr>
            <p:ph idx="1"/>
          </p:nvPr>
        </p:nvSpPr>
        <p:spPr>
          <a:xfrm>
            <a:off x="105506" y="2680061"/>
            <a:ext cx="4388340" cy="4525963"/>
          </a:xfrm>
        </p:spPr>
        <p:txBody>
          <a:bodyPr>
            <a:normAutofit/>
          </a:bodyPr>
          <a:lstStyle/>
          <a:p>
            <a:r>
              <a:rPr lang="en-US" sz="2800" dirty="0" smtClean="0"/>
              <a:t>We can use these data to make inferences about what is there</a:t>
            </a:r>
          </a:p>
          <a:p>
            <a:r>
              <a:rPr lang="en-US" sz="2800" i="1" dirty="0" smtClean="0"/>
              <a:t>Remote sensing </a:t>
            </a:r>
            <a:r>
              <a:rPr lang="en-US" sz="2800" dirty="0" smtClean="0"/>
              <a:t>is the process of collecting information about earth’s surfaces from satellites or other aircraft</a:t>
            </a:r>
          </a:p>
          <a:p>
            <a:pPr marL="0" indent="0">
              <a:buNone/>
            </a:pPr>
            <a:endParaRPr lang="en-US" sz="2800" dirty="0"/>
          </a:p>
        </p:txBody>
      </p:sp>
      <p:pic>
        <p:nvPicPr>
          <p:cNvPr id="4" name="Picture 3"/>
          <p:cNvPicPr>
            <a:picLocks noChangeAspect="1"/>
          </p:cNvPicPr>
          <p:nvPr/>
        </p:nvPicPr>
        <p:blipFill>
          <a:blip r:embed="rId2"/>
          <a:stretch>
            <a:fillRect/>
          </a:stretch>
        </p:blipFill>
        <p:spPr>
          <a:xfrm>
            <a:off x="4493846" y="3223846"/>
            <a:ext cx="4514601" cy="3220205"/>
          </a:xfrm>
          <a:prstGeom prst="rect">
            <a:avLst/>
          </a:prstGeom>
        </p:spPr>
      </p:pic>
      <p:sp>
        <p:nvSpPr>
          <p:cNvPr id="7" name="TextBox 6"/>
          <p:cNvSpPr txBox="1"/>
          <p:nvPr/>
        </p:nvSpPr>
        <p:spPr>
          <a:xfrm>
            <a:off x="195385" y="1417638"/>
            <a:ext cx="8303846" cy="1384995"/>
          </a:xfrm>
          <a:prstGeom prst="rect">
            <a:avLst/>
          </a:prstGeom>
          <a:noFill/>
        </p:spPr>
        <p:txBody>
          <a:bodyPr wrap="square" rtlCol="0">
            <a:spAutoFit/>
          </a:bodyPr>
          <a:lstStyle/>
          <a:p>
            <a:pPr marL="285750" indent="-285750">
              <a:buFont typeface="Arial"/>
              <a:buChar char="•"/>
            </a:pPr>
            <a:r>
              <a:rPr lang="en-US" sz="2800" dirty="0" smtClean="0"/>
              <a:t>Devices similar to the spectrophotometer can be put on satellites or aircraft to measure absorbance and reflectance from above Earth’s surface</a:t>
            </a:r>
            <a:endParaRPr lang="en-US" sz="2800" dirty="0"/>
          </a:p>
        </p:txBody>
      </p:sp>
    </p:spTree>
    <p:extLst>
      <p:ext uri="{BB962C8B-B14F-4D97-AF65-F5344CB8AC3E}">
        <p14:creationId xmlns:p14="http://schemas.microsoft.com/office/powerpoint/2010/main" val="304882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used?</a:t>
            </a:r>
            <a:endParaRPr lang="en-US" dirty="0"/>
          </a:p>
        </p:txBody>
      </p:sp>
      <p:sp>
        <p:nvSpPr>
          <p:cNvPr id="3" name="Content Placeholder 2"/>
          <p:cNvSpPr>
            <a:spLocks noGrp="1"/>
          </p:cNvSpPr>
          <p:nvPr>
            <p:ph idx="1"/>
          </p:nvPr>
        </p:nvSpPr>
        <p:spPr/>
        <p:txBody>
          <a:bodyPr>
            <a:normAutofit/>
          </a:bodyPr>
          <a:lstStyle/>
          <a:p>
            <a:r>
              <a:rPr lang="en-US" sz="2800" dirty="0" smtClean="0"/>
              <a:t>For example, consider the reflectance spectrum you would get off of a coral reef. Each spatial unit (m</a:t>
            </a:r>
            <a:r>
              <a:rPr lang="en-US" sz="2800" baseline="30000" dirty="0" smtClean="0"/>
              <a:t>2</a:t>
            </a:r>
            <a:r>
              <a:rPr lang="en-US" sz="2800" dirty="0" smtClean="0"/>
              <a:t> often) would be defined with a reflectance spectrum</a:t>
            </a:r>
            <a:endParaRPr lang="en-US" sz="2800" dirty="0"/>
          </a:p>
        </p:txBody>
      </p:sp>
      <p:grpSp>
        <p:nvGrpSpPr>
          <p:cNvPr id="4" name="Group 3"/>
          <p:cNvGrpSpPr/>
          <p:nvPr/>
        </p:nvGrpSpPr>
        <p:grpSpPr>
          <a:xfrm>
            <a:off x="457200" y="3126154"/>
            <a:ext cx="7670799" cy="3542373"/>
            <a:chOff x="849847" y="1708665"/>
            <a:chExt cx="6569963" cy="2964379"/>
          </a:xfrm>
        </p:grpSpPr>
        <p:grpSp>
          <p:nvGrpSpPr>
            <p:cNvPr id="5" name="Group 4"/>
            <p:cNvGrpSpPr/>
            <p:nvPr/>
          </p:nvGrpSpPr>
          <p:grpSpPr>
            <a:xfrm>
              <a:off x="849847" y="1708665"/>
              <a:ext cx="6569963" cy="2848458"/>
              <a:chOff x="1362810" y="3809515"/>
              <a:chExt cx="6569963" cy="2848458"/>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34829" y="3809515"/>
                <a:ext cx="3797944" cy="2848458"/>
              </a:xfrm>
              <a:prstGeom prst="rect">
                <a:avLst/>
              </a:prstGeom>
            </p:spPr>
          </p:pic>
          <p:sp>
            <p:nvSpPr>
              <p:cNvPr id="8" name="Right Arrow 7"/>
              <p:cNvSpPr/>
              <p:nvPr/>
            </p:nvSpPr>
            <p:spPr>
              <a:xfrm rot="10396580">
                <a:off x="2699443" y="6093723"/>
                <a:ext cx="1813245" cy="226505"/>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393560">
                <a:off x="2350215" y="5030620"/>
                <a:ext cx="2375991" cy="276070"/>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469273">
                <a:off x="2884535" y="5426117"/>
                <a:ext cx="4107069" cy="292475"/>
              </a:xfrm>
              <a:prstGeom prst="rightArrow">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52886" y="4944288"/>
                <a:ext cx="3029982" cy="151503"/>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362810" y="4011197"/>
                <a:ext cx="3029982" cy="151503"/>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10471163">
                <a:off x="1484549" y="4623353"/>
                <a:ext cx="3029982" cy="303006"/>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479365" y="4487162"/>
                <a:ext cx="3029982" cy="151503"/>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0404652" flipV="1">
                <a:off x="2000819" y="4072311"/>
                <a:ext cx="2391972" cy="348725"/>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447799" y="5370103"/>
                <a:ext cx="3029982" cy="151503"/>
              </a:xfrm>
              <a:prstGeom prst="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479365" y="5988353"/>
                <a:ext cx="3029982" cy="151503"/>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932808" y="6435146"/>
                <a:ext cx="3029982" cy="15150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Right Arrow 5"/>
            <p:cNvSpPr/>
            <p:nvPr/>
          </p:nvSpPr>
          <p:spPr>
            <a:xfrm rot="10404471">
              <a:off x="2713837" y="4441204"/>
              <a:ext cx="1728397" cy="2318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744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electromagnetic spectrum is a method of organizing the types of energy in the universe, the part we can SEE is called VISIBLE LIGHT</a:t>
            </a:r>
          </a:p>
          <a:p>
            <a:r>
              <a:rPr lang="en-US" dirty="0" smtClean="0"/>
              <a:t>Objects absorb, reflect, or transmit incoming energy. We can determine what materials and organisms are present </a:t>
            </a:r>
            <a:r>
              <a:rPr lang="en-US" smtClean="0"/>
              <a:t>in nature using </a:t>
            </a:r>
            <a:r>
              <a:rPr lang="en-US" dirty="0" smtClean="0"/>
              <a:t>absorbance and reflectance data.</a:t>
            </a:r>
          </a:p>
          <a:p>
            <a:r>
              <a:rPr lang="en-US" dirty="0" smtClean="0"/>
              <a:t>We can do this 2 ways:</a:t>
            </a:r>
          </a:p>
          <a:p>
            <a:pPr marL="971550" lvl="1" indent="-514350">
              <a:buFont typeface="+mj-lt"/>
              <a:buAutoNum type="arabicPeriod"/>
            </a:pPr>
            <a:r>
              <a:rPr lang="en-US" dirty="0" smtClean="0"/>
              <a:t>By collecting a sample of some material, putting it into solution, and putting it in a cuvette into a spectrophotometer</a:t>
            </a:r>
          </a:p>
          <a:p>
            <a:pPr marL="971550" lvl="1" indent="-514350">
              <a:buFont typeface="+mj-lt"/>
              <a:buAutoNum type="arabicPeriod"/>
            </a:pPr>
            <a:r>
              <a:rPr lang="en-US" dirty="0" smtClean="0"/>
              <a:t>Using a similar device on a satellite or aircraft to remotely sense the reflectance from surfaces</a:t>
            </a:r>
            <a:endParaRPr lang="en-US" dirty="0"/>
          </a:p>
        </p:txBody>
      </p:sp>
    </p:spTree>
    <p:extLst>
      <p:ext uri="{BB962C8B-B14F-4D97-AF65-F5344CB8AC3E}">
        <p14:creationId xmlns:p14="http://schemas.microsoft.com/office/powerpoint/2010/main" val="1385475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5418</TotalTime>
  <Words>720</Words>
  <Application>Microsoft Office PowerPoint</Application>
  <PresentationFormat>On-screen Show (4:3)</PresentationFormat>
  <Paragraphs>39</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Electromagnetic Spectrum</vt:lpstr>
      <vt:lpstr>What is it?</vt:lpstr>
      <vt:lpstr>What is it?</vt:lpstr>
      <vt:lpstr>How is it measured?</vt:lpstr>
      <vt:lpstr>How is it measured?</vt:lpstr>
      <vt:lpstr>How is it measured?</vt:lpstr>
      <vt:lpstr>How is it used?</vt:lpstr>
      <vt:lpstr>How is it used?</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Electromagnetic Spectrum</dc:title>
  <dc:creator>Alice</dc:creator>
  <cp:lastModifiedBy>Lisa Ayers Lawrence</cp:lastModifiedBy>
  <cp:revision>25</cp:revision>
  <dcterms:created xsi:type="dcterms:W3CDTF">2016-07-02T02:38:57Z</dcterms:created>
  <dcterms:modified xsi:type="dcterms:W3CDTF">2017-08-28T18:57:44Z</dcterms:modified>
</cp:coreProperties>
</file>