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2" r:id="rId2"/>
    <p:sldId id="267" r:id="rId3"/>
    <p:sldId id="261" r:id="rId4"/>
    <p:sldId id="263" r:id="rId5"/>
    <p:sldId id="275" r:id="rId6"/>
    <p:sldId id="260" r:id="rId7"/>
    <p:sldId id="264" r:id="rId8"/>
    <p:sldId id="276" r:id="rId9"/>
    <p:sldId id="268" r:id="rId10"/>
    <p:sldId id="269" r:id="rId11"/>
    <p:sldId id="270" r:id="rId12"/>
    <p:sldId id="271" r:id="rId13"/>
    <p:sldId id="272" r:id="rId14"/>
    <p:sldId id="273" r:id="rId15"/>
    <p:sldId id="274" r:id="rId16"/>
    <p:sldId id="265"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3" autoAdjust="0"/>
    <p:restoredTop sz="80029" autoAdjust="0"/>
  </p:normalViewPr>
  <p:slideViewPr>
    <p:cSldViewPr>
      <p:cViewPr>
        <p:scale>
          <a:sx n="75" d="100"/>
          <a:sy n="75" d="100"/>
        </p:scale>
        <p:origin x="-1140"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03D2DB-BBA6-4A5C-A407-C741F98D875C}" type="datetimeFigureOut">
              <a:rPr lang="en-US" smtClean="0"/>
              <a:pPr/>
              <a:t>10/10/2017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6E1B5C-828E-49A4-84D9-EDB4573EEAB0}" type="slidenum">
              <a:rPr lang="en-US" smtClean="0"/>
              <a:pPr/>
              <a:t>‹#›</a:t>
            </a:fld>
            <a:endParaRPr lang="en-US"/>
          </a:p>
        </p:txBody>
      </p:sp>
    </p:spTree>
    <p:extLst>
      <p:ext uri="{BB962C8B-B14F-4D97-AF65-F5344CB8AC3E}">
        <p14:creationId xmlns:p14="http://schemas.microsoft.com/office/powerpoint/2010/main" xmlns="" val="205552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E1B5C-828E-49A4-84D9-EDB4573EEAB0}" type="slidenum">
              <a:rPr lang="en-US" smtClean="0"/>
              <a:pPr/>
              <a:t>1</a:t>
            </a:fld>
            <a:endParaRPr lang="en-US"/>
          </a:p>
        </p:txBody>
      </p:sp>
    </p:spTree>
    <p:extLst>
      <p:ext uri="{BB962C8B-B14F-4D97-AF65-F5344CB8AC3E}">
        <p14:creationId xmlns:p14="http://schemas.microsoft.com/office/powerpoint/2010/main" xmlns="" val="3580896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E1B5C-828E-49A4-84D9-EDB4573EEAB0}" type="slidenum">
              <a:rPr lang="en-US" smtClean="0"/>
              <a:pPr/>
              <a:t>10</a:t>
            </a:fld>
            <a:endParaRPr lang="en-US"/>
          </a:p>
        </p:txBody>
      </p:sp>
    </p:spTree>
    <p:extLst>
      <p:ext uri="{BB962C8B-B14F-4D97-AF65-F5344CB8AC3E}">
        <p14:creationId xmlns:p14="http://schemas.microsoft.com/office/powerpoint/2010/main" xmlns="" val="839954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E1B5C-828E-49A4-84D9-EDB4573EEAB0}" type="slidenum">
              <a:rPr lang="en-US" smtClean="0"/>
              <a:pPr/>
              <a:t>11</a:t>
            </a:fld>
            <a:endParaRPr lang="en-US"/>
          </a:p>
        </p:txBody>
      </p:sp>
    </p:spTree>
    <p:extLst>
      <p:ext uri="{BB962C8B-B14F-4D97-AF65-F5344CB8AC3E}">
        <p14:creationId xmlns:p14="http://schemas.microsoft.com/office/powerpoint/2010/main" xmlns="" val="3943125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E1B5C-828E-49A4-84D9-EDB4573EEAB0}" type="slidenum">
              <a:rPr lang="en-US" smtClean="0"/>
              <a:pPr/>
              <a:t>12</a:t>
            </a:fld>
            <a:endParaRPr lang="en-US"/>
          </a:p>
        </p:txBody>
      </p:sp>
    </p:spTree>
    <p:extLst>
      <p:ext uri="{BB962C8B-B14F-4D97-AF65-F5344CB8AC3E}">
        <p14:creationId xmlns:p14="http://schemas.microsoft.com/office/powerpoint/2010/main" xmlns="" val="80878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Pennsylvania, Virginia, Delaware, Maryland, New York, West Virginia </a:t>
            </a:r>
            <a:endParaRPr lang="en-US" dirty="0"/>
          </a:p>
        </p:txBody>
      </p:sp>
      <p:sp>
        <p:nvSpPr>
          <p:cNvPr id="4" name="Slide Number Placeholder 3"/>
          <p:cNvSpPr>
            <a:spLocks noGrp="1"/>
          </p:cNvSpPr>
          <p:nvPr>
            <p:ph type="sldNum" sz="quarter" idx="10"/>
          </p:nvPr>
        </p:nvSpPr>
        <p:spPr/>
        <p:txBody>
          <a:bodyPr/>
          <a:lstStyle/>
          <a:p>
            <a:fld id="{F56E1B5C-828E-49A4-84D9-EDB4573EEAB0}" type="slidenum">
              <a:rPr lang="en-US" smtClean="0"/>
              <a:pPr/>
              <a:t>13</a:t>
            </a:fld>
            <a:endParaRPr lang="en-US"/>
          </a:p>
        </p:txBody>
      </p:sp>
    </p:spTree>
    <p:extLst>
      <p:ext uri="{BB962C8B-B14F-4D97-AF65-F5344CB8AC3E}">
        <p14:creationId xmlns:p14="http://schemas.microsoft.com/office/powerpoint/2010/main" xmlns="" val="682964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E1B5C-828E-49A4-84D9-EDB4573EEAB0}" type="slidenum">
              <a:rPr lang="en-US" smtClean="0"/>
              <a:pPr/>
              <a:t>14</a:t>
            </a:fld>
            <a:endParaRPr lang="en-US"/>
          </a:p>
        </p:txBody>
      </p:sp>
    </p:spTree>
    <p:extLst>
      <p:ext uri="{BB962C8B-B14F-4D97-AF65-F5344CB8AC3E}">
        <p14:creationId xmlns:p14="http://schemas.microsoft.com/office/powerpoint/2010/main" xmlns="" val="3912864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E1B5C-828E-49A4-84D9-EDB4573EEAB0}" type="slidenum">
              <a:rPr lang="en-US" smtClean="0"/>
              <a:pPr/>
              <a:t>15</a:t>
            </a:fld>
            <a:endParaRPr lang="en-US"/>
          </a:p>
        </p:txBody>
      </p:sp>
    </p:spTree>
    <p:extLst>
      <p:ext uri="{BB962C8B-B14F-4D97-AF65-F5344CB8AC3E}">
        <p14:creationId xmlns:p14="http://schemas.microsoft.com/office/powerpoint/2010/main" xmlns="" val="3812140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E1B5C-828E-49A4-84D9-EDB4573EEAB0}" type="slidenum">
              <a:rPr lang="en-US" smtClean="0"/>
              <a:pPr/>
              <a:t>16</a:t>
            </a:fld>
            <a:endParaRPr lang="en-US"/>
          </a:p>
        </p:txBody>
      </p:sp>
    </p:spTree>
    <p:extLst>
      <p:ext uri="{BB962C8B-B14F-4D97-AF65-F5344CB8AC3E}">
        <p14:creationId xmlns:p14="http://schemas.microsoft.com/office/powerpoint/2010/main" xmlns="" val="1329145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E1B5C-828E-49A4-84D9-EDB4573EEAB0}" type="slidenum">
              <a:rPr lang="en-US" smtClean="0"/>
              <a:pPr/>
              <a:t>17</a:t>
            </a:fld>
            <a:endParaRPr lang="en-US"/>
          </a:p>
        </p:txBody>
      </p:sp>
    </p:spTree>
    <p:extLst>
      <p:ext uri="{BB962C8B-B14F-4D97-AF65-F5344CB8AC3E}">
        <p14:creationId xmlns:p14="http://schemas.microsoft.com/office/powerpoint/2010/main" xmlns="" val="179307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you think oysters are important? Ask the students. Maybe give them prompts</a:t>
            </a:r>
          </a:p>
          <a:p>
            <a:pPr marL="171450" indent="-171450">
              <a:buFont typeface="Arial" panose="020B0604020202020204" pitchFamily="34" charset="0"/>
              <a:buChar char="•"/>
            </a:pPr>
            <a:r>
              <a:rPr lang="en-US" dirty="0" smtClean="0"/>
              <a:t>ecological (for the environment</a:t>
            </a:r>
            <a:r>
              <a:rPr lang="en-US" baseline="0" dirty="0" smtClean="0"/>
              <a:t> – for the water, for other organisms, habitat)</a:t>
            </a:r>
          </a:p>
          <a:p>
            <a:pPr marL="171450" indent="-171450">
              <a:buFont typeface="Arial" panose="020B0604020202020204" pitchFamily="34" charset="0"/>
              <a:buChar char="•"/>
            </a:pPr>
            <a:r>
              <a:rPr lang="en-US" baseline="0" dirty="0" smtClean="0"/>
              <a:t>economic (the money made from the fishery, some people’s main area of income, used to be the largest fishery and most valuable in the 1980’s. Decrease in fishery since the 80’s has lost MD and VA economies $4 billion),</a:t>
            </a:r>
          </a:p>
          <a:p>
            <a:pPr marL="171450" indent="-171450">
              <a:buFont typeface="Arial" panose="020B0604020202020204" pitchFamily="34" charset="0"/>
              <a:buChar char="•"/>
            </a:pPr>
            <a:r>
              <a:rPr lang="en-US" baseline="0" dirty="0" smtClean="0"/>
              <a:t>political (because of the importance to the economy of the state, the representatives have to care about it because the people that vote for them care about it)</a:t>
            </a:r>
          </a:p>
          <a:p>
            <a:pPr marL="171450" indent="-171450">
              <a:buFont typeface="Arial" panose="020B0604020202020204" pitchFamily="34" charset="0"/>
              <a:buChar char="•"/>
            </a:pPr>
            <a:r>
              <a:rPr lang="en-US" baseline="0" dirty="0" smtClean="0"/>
              <a:t>social (the culture of the oyster fishery, what that means for the past and the present of the watermen, the life of working on the water)</a:t>
            </a:r>
            <a:endParaRPr lang="en-US" dirty="0"/>
          </a:p>
        </p:txBody>
      </p:sp>
      <p:sp>
        <p:nvSpPr>
          <p:cNvPr id="4" name="Slide Number Placeholder 3"/>
          <p:cNvSpPr>
            <a:spLocks noGrp="1"/>
          </p:cNvSpPr>
          <p:nvPr>
            <p:ph type="sldNum" sz="quarter" idx="10"/>
          </p:nvPr>
        </p:nvSpPr>
        <p:spPr/>
        <p:txBody>
          <a:bodyPr/>
          <a:lstStyle/>
          <a:p>
            <a:fld id="{F56E1B5C-828E-49A4-84D9-EDB4573EEAB0}" type="slidenum">
              <a:rPr lang="en-US" smtClean="0"/>
              <a:pPr/>
              <a:t>2</a:t>
            </a:fld>
            <a:endParaRPr lang="en-US"/>
          </a:p>
        </p:txBody>
      </p:sp>
    </p:spTree>
    <p:extLst>
      <p:ext uri="{BB962C8B-B14F-4D97-AF65-F5344CB8AC3E}">
        <p14:creationId xmlns:p14="http://schemas.microsoft.com/office/powerpoint/2010/main" xmlns="" val="70889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Oysters used to pile SO high</a:t>
            </a:r>
            <a:r>
              <a:rPr lang="en-US" baseline="0" dirty="0" smtClean="0"/>
              <a:t> in the Bay. Incoming ships, maybe even some pirate ships, would have to avoid the oyster reefs when coming into the Chesapeake Bay. Early settlers learned from Native Americans that oysters were great to eat. They fact that oysters don’t move, live in shallow areas, and have tough shells good for construction use, made them easy to fish and thus overfish. The overfishing of oysters was one of the first causes of the decline of oysters in the Bay. </a:t>
            </a:r>
          </a:p>
          <a:p>
            <a:endParaRPr lang="en-US" baseline="0" dirty="0" smtClean="0"/>
          </a:p>
          <a:p>
            <a:r>
              <a:rPr lang="en-US" baseline="0" dirty="0" smtClean="0"/>
              <a:t>CLICK to show the chart</a:t>
            </a:r>
          </a:p>
          <a:p>
            <a:r>
              <a:rPr lang="en-US" baseline="0" dirty="0" smtClean="0"/>
              <a:t>What are the X and Y axes? What do the different colors mean in the bar?</a:t>
            </a:r>
          </a:p>
          <a:p>
            <a:endParaRPr lang="en-US" baseline="0" dirty="0" smtClean="0"/>
          </a:p>
          <a:p>
            <a:r>
              <a:rPr lang="en-US" baseline="0" dirty="0" smtClean="0"/>
              <a:t>Ask students, what do you think are other reasons why the oyster has declined?</a:t>
            </a:r>
          </a:p>
          <a:p>
            <a:pPr marL="171450" indent="-171450">
              <a:buFont typeface="Arial" panose="020B0604020202020204" pitchFamily="34" charset="0"/>
              <a:buChar char="•"/>
            </a:pPr>
            <a:r>
              <a:rPr lang="en-US" baseline="0" dirty="0" smtClean="0"/>
              <a:t>Continued overfishing – the growth of the railroad and the invention of the refrigerated rail cart increased the rate of oyster fishing because of the increased market. Demand went up, so supply rose to meet it.</a:t>
            </a:r>
          </a:p>
          <a:p>
            <a:pPr marL="171450" indent="-171450">
              <a:buFont typeface="Arial" panose="020B0604020202020204" pitchFamily="34" charset="0"/>
              <a:buChar char="•"/>
            </a:pPr>
            <a:r>
              <a:rPr lang="en-US" baseline="0" dirty="0" smtClean="0"/>
              <a:t>Disease – introduction of diseases in the 1980’s caused the sharper drop in landings seen in the chart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So this looks pretty bad, right? Oysters don’t look so great BUT CLICK, it’s not as bad as it looks! There’s things we can do! What can we do about it? CLICK</a:t>
            </a:r>
          </a:p>
          <a:p>
            <a:pPr marL="0" indent="0">
              <a:buFont typeface="Arial" panose="020B0604020202020204" pitchFamily="34" charset="0"/>
              <a:buNone/>
            </a:pPr>
            <a:r>
              <a:rPr lang="en-US" baseline="0" dirty="0" smtClean="0"/>
              <a:t>Again, maybe ask the students here what they think we can do to save the oysters</a:t>
            </a:r>
            <a:endParaRPr lang="en-US" dirty="0"/>
          </a:p>
        </p:txBody>
      </p:sp>
      <p:sp>
        <p:nvSpPr>
          <p:cNvPr id="4" name="Slide Number Placeholder 3"/>
          <p:cNvSpPr>
            <a:spLocks noGrp="1"/>
          </p:cNvSpPr>
          <p:nvPr>
            <p:ph type="sldNum" sz="quarter" idx="10"/>
          </p:nvPr>
        </p:nvSpPr>
        <p:spPr/>
        <p:txBody>
          <a:bodyPr/>
          <a:lstStyle/>
          <a:p>
            <a:fld id="{F56E1B5C-828E-49A4-84D9-EDB4573EEAB0}" type="slidenum">
              <a:rPr lang="en-US" smtClean="0"/>
              <a:pPr/>
              <a:t>3</a:t>
            </a:fld>
            <a:endParaRPr lang="en-US"/>
          </a:p>
        </p:txBody>
      </p:sp>
    </p:spTree>
    <p:extLst>
      <p:ext uri="{BB962C8B-B14F-4D97-AF65-F5344CB8AC3E}">
        <p14:creationId xmlns:p14="http://schemas.microsoft.com/office/powerpoint/2010/main" xmlns="" val="85521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6E1B5C-828E-49A4-84D9-EDB4573EEAB0}" type="slidenum">
              <a:rPr lang="en-US" smtClean="0"/>
              <a:pPr/>
              <a:t>4</a:t>
            </a:fld>
            <a:endParaRPr lang="en-US"/>
          </a:p>
        </p:txBody>
      </p:sp>
    </p:spTree>
    <p:extLst>
      <p:ext uri="{BB962C8B-B14F-4D97-AF65-F5344CB8AC3E}">
        <p14:creationId xmlns:p14="http://schemas.microsoft.com/office/powerpoint/2010/main" xmlns="" val="4186287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get to decide</a:t>
            </a:r>
            <a:r>
              <a:rPr lang="en-US" baseline="0" dirty="0" smtClean="0"/>
              <a:t> how the oyster resources are managed: how many can be fished from the water, where the government is going to plant seed, what time watermen can fish, what days watermen can fish. MD and VA can make their own decisions, but they often consult each other and have to follow federal rules for some parts of management </a:t>
            </a:r>
            <a:endParaRPr lang="en-US" dirty="0"/>
          </a:p>
        </p:txBody>
      </p:sp>
      <p:sp>
        <p:nvSpPr>
          <p:cNvPr id="4" name="Slide Number Placeholder 3"/>
          <p:cNvSpPr>
            <a:spLocks noGrp="1"/>
          </p:cNvSpPr>
          <p:nvPr>
            <p:ph type="sldNum" sz="quarter" idx="10"/>
          </p:nvPr>
        </p:nvSpPr>
        <p:spPr/>
        <p:txBody>
          <a:bodyPr/>
          <a:lstStyle/>
          <a:p>
            <a:fld id="{F56E1B5C-828E-49A4-84D9-EDB4573EEAB0}" type="slidenum">
              <a:rPr lang="en-US" smtClean="0"/>
              <a:pPr/>
              <a:t>5</a:t>
            </a:fld>
            <a:endParaRPr lang="en-US"/>
          </a:p>
        </p:txBody>
      </p:sp>
    </p:spTree>
    <p:extLst>
      <p:ext uri="{BB962C8B-B14F-4D97-AF65-F5344CB8AC3E}">
        <p14:creationId xmlns:p14="http://schemas.microsoft.com/office/powerpoint/2010/main" xmlns="" val="162188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E1B5C-828E-49A4-84D9-EDB4573EEAB0}" type="slidenum">
              <a:rPr lang="en-US" smtClean="0"/>
              <a:pPr/>
              <a:t>6</a:t>
            </a:fld>
            <a:endParaRPr lang="en-US"/>
          </a:p>
        </p:txBody>
      </p:sp>
    </p:spTree>
    <p:extLst>
      <p:ext uri="{BB962C8B-B14F-4D97-AF65-F5344CB8AC3E}">
        <p14:creationId xmlns:p14="http://schemas.microsoft.com/office/powerpoint/2010/main" xmlns="" val="285047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is asking people important? For example, wouldn’t you be upset if your parents decided to lower your allowance without consulting you? This is an issue watermen deal with. Management agencies will lower the quota for how many oysters they can harvest, and sometimes they don’t consult the watermen. Does that seem fair?</a:t>
            </a:r>
            <a:endParaRPr lang="en-US" dirty="0"/>
          </a:p>
        </p:txBody>
      </p:sp>
      <p:sp>
        <p:nvSpPr>
          <p:cNvPr id="4" name="Slide Number Placeholder 3"/>
          <p:cNvSpPr>
            <a:spLocks noGrp="1"/>
          </p:cNvSpPr>
          <p:nvPr>
            <p:ph type="sldNum" sz="quarter" idx="10"/>
          </p:nvPr>
        </p:nvSpPr>
        <p:spPr/>
        <p:txBody>
          <a:bodyPr/>
          <a:lstStyle/>
          <a:p>
            <a:fld id="{F56E1B5C-828E-49A4-84D9-EDB4573EEAB0}" type="slidenum">
              <a:rPr lang="en-US" smtClean="0"/>
              <a:pPr/>
              <a:t>7</a:t>
            </a:fld>
            <a:endParaRPr lang="en-US"/>
          </a:p>
        </p:txBody>
      </p:sp>
    </p:spTree>
    <p:extLst>
      <p:ext uri="{BB962C8B-B14F-4D97-AF65-F5344CB8AC3E}">
        <p14:creationId xmlns:p14="http://schemas.microsoft.com/office/powerpoint/2010/main" xmlns="" val="3073982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Use this as an example to make sure that students understand what a stakeholder is before explaining in more detail what one could be in relation to the oyster</a:t>
            </a:r>
            <a:r>
              <a:rPr lang="en-US" baseline="0" dirty="0" smtClean="0"/>
              <a:t> fishery. Possible answers are students, who would be thrilled to get ice cream, teachers, as in the example above, lunch servers who are worried about serving extra food, dishwashers concerned about washing a lot of extra dishes, parents worried about their children’s health, dentists, excited about extra cavity potential, etc. Invite the students to be creative here. The more options they think of, no matter how small, will help them see how many different people care about decisions sometimes</a:t>
            </a:r>
          </a:p>
          <a:p>
            <a:pPr marL="171450" indent="-171450">
              <a:buFont typeface="Arial" panose="020B0604020202020204" pitchFamily="34" charset="0"/>
              <a:buChar char="•"/>
            </a:pPr>
            <a:r>
              <a:rPr lang="en-US" baseline="0" dirty="0" smtClean="0"/>
              <a:t>Can use this slide to </a:t>
            </a:r>
            <a:r>
              <a:rPr lang="en-US" b="1" u="sng" baseline="0" dirty="0" smtClean="0"/>
              <a:t>discuss bias </a:t>
            </a:r>
            <a:r>
              <a:rPr lang="en-US" baseline="0" dirty="0" smtClean="0"/>
              <a:t>as well and the roll that can play in stakeholders decisions. </a:t>
            </a:r>
          </a:p>
          <a:p>
            <a:endParaRPr lang="en-US" dirty="0"/>
          </a:p>
        </p:txBody>
      </p:sp>
      <p:sp>
        <p:nvSpPr>
          <p:cNvPr id="4" name="Slide Number Placeholder 3"/>
          <p:cNvSpPr>
            <a:spLocks noGrp="1"/>
          </p:cNvSpPr>
          <p:nvPr>
            <p:ph type="sldNum" sz="quarter" idx="10"/>
          </p:nvPr>
        </p:nvSpPr>
        <p:spPr/>
        <p:txBody>
          <a:bodyPr/>
          <a:lstStyle/>
          <a:p>
            <a:fld id="{F56E1B5C-828E-49A4-84D9-EDB4573EEAB0}" type="slidenum">
              <a:rPr lang="en-US" smtClean="0"/>
              <a:pPr/>
              <a:t>8</a:t>
            </a:fld>
            <a:endParaRPr lang="en-US"/>
          </a:p>
        </p:txBody>
      </p:sp>
    </p:spTree>
    <p:extLst>
      <p:ext uri="{BB962C8B-B14F-4D97-AF65-F5344CB8AC3E}">
        <p14:creationId xmlns:p14="http://schemas.microsoft.com/office/powerpoint/2010/main" xmlns="" val="858464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6E1B5C-828E-49A4-84D9-EDB4573EEAB0}" type="slidenum">
              <a:rPr lang="en-US" smtClean="0"/>
              <a:pPr/>
              <a:t>9</a:t>
            </a:fld>
            <a:endParaRPr lang="en-US"/>
          </a:p>
        </p:txBody>
      </p:sp>
    </p:spTree>
    <p:extLst>
      <p:ext uri="{BB962C8B-B14F-4D97-AF65-F5344CB8AC3E}">
        <p14:creationId xmlns:p14="http://schemas.microsoft.com/office/powerpoint/2010/main" xmlns="" val="333677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152035-A477-4728-AB4A-7C83AB382F18}"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F488F-A81A-4B2C-B9B1-E2A3E418AAA2}" type="slidenum">
              <a:rPr lang="en-US" smtClean="0"/>
              <a:pPr/>
              <a:t>‹#›</a:t>
            </a:fld>
            <a:endParaRPr lang="en-US"/>
          </a:p>
        </p:txBody>
      </p:sp>
    </p:spTree>
    <p:extLst>
      <p:ext uri="{BB962C8B-B14F-4D97-AF65-F5344CB8AC3E}">
        <p14:creationId xmlns:p14="http://schemas.microsoft.com/office/powerpoint/2010/main" xmlns="" val="375653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52035-A477-4728-AB4A-7C83AB382F18}"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F488F-A81A-4B2C-B9B1-E2A3E418AAA2}" type="slidenum">
              <a:rPr lang="en-US" smtClean="0"/>
              <a:pPr/>
              <a:t>‹#›</a:t>
            </a:fld>
            <a:endParaRPr lang="en-US"/>
          </a:p>
        </p:txBody>
      </p:sp>
    </p:spTree>
    <p:extLst>
      <p:ext uri="{BB962C8B-B14F-4D97-AF65-F5344CB8AC3E}">
        <p14:creationId xmlns:p14="http://schemas.microsoft.com/office/powerpoint/2010/main" xmlns="" val="64953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52035-A477-4728-AB4A-7C83AB382F18}"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F488F-A81A-4B2C-B9B1-E2A3E418AAA2}" type="slidenum">
              <a:rPr lang="en-US" smtClean="0"/>
              <a:pPr/>
              <a:t>‹#›</a:t>
            </a:fld>
            <a:endParaRPr lang="en-US"/>
          </a:p>
        </p:txBody>
      </p:sp>
    </p:spTree>
    <p:extLst>
      <p:ext uri="{BB962C8B-B14F-4D97-AF65-F5344CB8AC3E}">
        <p14:creationId xmlns:p14="http://schemas.microsoft.com/office/powerpoint/2010/main" xmlns="" val="1217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52035-A477-4728-AB4A-7C83AB382F18}"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F488F-A81A-4B2C-B9B1-E2A3E418AAA2}" type="slidenum">
              <a:rPr lang="en-US" smtClean="0"/>
              <a:pPr/>
              <a:t>‹#›</a:t>
            </a:fld>
            <a:endParaRPr lang="en-US"/>
          </a:p>
        </p:txBody>
      </p:sp>
    </p:spTree>
    <p:extLst>
      <p:ext uri="{BB962C8B-B14F-4D97-AF65-F5344CB8AC3E}">
        <p14:creationId xmlns:p14="http://schemas.microsoft.com/office/powerpoint/2010/main" xmlns="" val="291605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152035-A477-4728-AB4A-7C83AB382F18}"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F488F-A81A-4B2C-B9B1-E2A3E418AAA2}" type="slidenum">
              <a:rPr lang="en-US" smtClean="0"/>
              <a:pPr/>
              <a:t>‹#›</a:t>
            </a:fld>
            <a:endParaRPr lang="en-US"/>
          </a:p>
        </p:txBody>
      </p:sp>
    </p:spTree>
    <p:extLst>
      <p:ext uri="{BB962C8B-B14F-4D97-AF65-F5344CB8AC3E}">
        <p14:creationId xmlns:p14="http://schemas.microsoft.com/office/powerpoint/2010/main" xmlns="" val="14197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152035-A477-4728-AB4A-7C83AB382F18}"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F488F-A81A-4B2C-B9B1-E2A3E418AAA2}" type="slidenum">
              <a:rPr lang="en-US" smtClean="0"/>
              <a:pPr/>
              <a:t>‹#›</a:t>
            </a:fld>
            <a:endParaRPr lang="en-US"/>
          </a:p>
        </p:txBody>
      </p:sp>
    </p:spTree>
    <p:extLst>
      <p:ext uri="{BB962C8B-B14F-4D97-AF65-F5344CB8AC3E}">
        <p14:creationId xmlns:p14="http://schemas.microsoft.com/office/powerpoint/2010/main" xmlns="" val="4143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152035-A477-4728-AB4A-7C83AB382F18}" type="datetimeFigureOut">
              <a:rPr lang="en-US" smtClean="0"/>
              <a:pPr/>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DF488F-A81A-4B2C-B9B1-E2A3E418AAA2}" type="slidenum">
              <a:rPr lang="en-US" smtClean="0"/>
              <a:pPr/>
              <a:t>‹#›</a:t>
            </a:fld>
            <a:endParaRPr lang="en-US"/>
          </a:p>
        </p:txBody>
      </p:sp>
    </p:spTree>
    <p:extLst>
      <p:ext uri="{BB962C8B-B14F-4D97-AF65-F5344CB8AC3E}">
        <p14:creationId xmlns:p14="http://schemas.microsoft.com/office/powerpoint/2010/main" xmlns="" val="86711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152035-A477-4728-AB4A-7C83AB382F18}" type="datetimeFigureOut">
              <a:rPr lang="en-US" smtClean="0"/>
              <a:pPr/>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DF488F-A81A-4B2C-B9B1-E2A3E418AAA2}" type="slidenum">
              <a:rPr lang="en-US" smtClean="0"/>
              <a:pPr/>
              <a:t>‹#›</a:t>
            </a:fld>
            <a:endParaRPr lang="en-US"/>
          </a:p>
        </p:txBody>
      </p:sp>
    </p:spTree>
    <p:extLst>
      <p:ext uri="{BB962C8B-B14F-4D97-AF65-F5344CB8AC3E}">
        <p14:creationId xmlns:p14="http://schemas.microsoft.com/office/powerpoint/2010/main" xmlns="" val="273462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52035-A477-4728-AB4A-7C83AB382F18}" type="datetimeFigureOut">
              <a:rPr lang="en-US" smtClean="0"/>
              <a:pPr/>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DF488F-A81A-4B2C-B9B1-E2A3E418AAA2}" type="slidenum">
              <a:rPr lang="en-US" smtClean="0"/>
              <a:pPr/>
              <a:t>‹#›</a:t>
            </a:fld>
            <a:endParaRPr lang="en-US"/>
          </a:p>
        </p:txBody>
      </p:sp>
    </p:spTree>
    <p:extLst>
      <p:ext uri="{BB962C8B-B14F-4D97-AF65-F5344CB8AC3E}">
        <p14:creationId xmlns:p14="http://schemas.microsoft.com/office/powerpoint/2010/main" xmlns="" val="37633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52035-A477-4728-AB4A-7C83AB382F18}"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F488F-A81A-4B2C-B9B1-E2A3E418AAA2}" type="slidenum">
              <a:rPr lang="en-US" smtClean="0"/>
              <a:pPr/>
              <a:t>‹#›</a:t>
            </a:fld>
            <a:endParaRPr lang="en-US"/>
          </a:p>
        </p:txBody>
      </p:sp>
    </p:spTree>
    <p:extLst>
      <p:ext uri="{BB962C8B-B14F-4D97-AF65-F5344CB8AC3E}">
        <p14:creationId xmlns:p14="http://schemas.microsoft.com/office/powerpoint/2010/main" xmlns="" val="4122412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52035-A477-4728-AB4A-7C83AB382F18}"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F488F-A81A-4B2C-B9B1-E2A3E418AAA2}" type="slidenum">
              <a:rPr lang="en-US" smtClean="0"/>
              <a:pPr/>
              <a:t>‹#›</a:t>
            </a:fld>
            <a:endParaRPr lang="en-US"/>
          </a:p>
        </p:txBody>
      </p:sp>
    </p:spTree>
    <p:extLst>
      <p:ext uri="{BB962C8B-B14F-4D97-AF65-F5344CB8AC3E}">
        <p14:creationId xmlns:p14="http://schemas.microsoft.com/office/powerpoint/2010/main" xmlns="" val="260438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52035-A477-4728-AB4A-7C83AB382F18}" type="datetimeFigureOut">
              <a:rPr lang="en-US" smtClean="0"/>
              <a:pPr/>
              <a:t>10/10/2017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F488F-A81A-4B2C-B9B1-E2A3E418AAA2}" type="slidenum">
              <a:rPr lang="en-US" smtClean="0"/>
              <a:pPr/>
              <a:t>‹#›</a:t>
            </a:fld>
            <a:endParaRPr lang="en-US"/>
          </a:p>
        </p:txBody>
      </p:sp>
    </p:spTree>
    <p:extLst>
      <p:ext uri="{BB962C8B-B14F-4D97-AF65-F5344CB8AC3E}">
        <p14:creationId xmlns:p14="http://schemas.microsoft.com/office/powerpoint/2010/main" xmlns="" val="161417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www.cbf.org/about-the-bay/more-than-just-the-bay/creatures-of-the-chesapeake/10-things-you-didnt-know-about-oyster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gif"/><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7.jpe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5375" y="3254375"/>
            <a:ext cx="8752425" cy="1470025"/>
          </a:xfrm>
        </p:spPr>
        <p:txBody>
          <a:bodyPr>
            <a:noAutofit/>
          </a:bodyPr>
          <a:lstStyle/>
          <a:p>
            <a:r>
              <a:rPr lang="en-US" sz="3600" dirty="0" smtClean="0">
                <a:solidFill>
                  <a:srgbClr val="FFFF00"/>
                </a:solidFill>
                <a:latin typeface="Segoe Print" panose="02000600000000000000" pitchFamily="2" charset="0"/>
              </a:rPr>
              <a:t>Stakeholders of the Chesapeake Bay: The Curse of the Eastern Oyster</a:t>
            </a:r>
            <a:endParaRPr lang="en-US" sz="3600" dirty="0">
              <a:solidFill>
                <a:srgbClr val="FFFF00"/>
              </a:solidFill>
              <a:latin typeface="Segoe Print" panose="02000600000000000000" pitchFamily="2" charset="0"/>
            </a:endParaRPr>
          </a:p>
        </p:txBody>
      </p:sp>
      <p:pic>
        <p:nvPicPr>
          <p:cNvPr id="1026" name="Picture 2" descr="Image result for pira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4" y="-56815"/>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4934"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 descr="Image result for pira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0679" y="-41342"/>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0087" y="-41342"/>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Image result for pira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3839" y="-56815"/>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Image result for pira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Image result for pira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Image result for pira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43379" y="1322190"/>
            <a:ext cx="2971800"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pirate ship"/>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64630" y="1360687"/>
            <a:ext cx="1942703" cy="194270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Image result for chesapeake bay"/>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79151" y="4578640"/>
            <a:ext cx="1320382" cy="2089976"/>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Image result for compass"/>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93955" y="4541030"/>
            <a:ext cx="2870648" cy="21529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569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9188"/>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95400"/>
            <a:ext cx="8229600" cy="1143000"/>
          </a:xfrm>
        </p:spPr>
        <p:txBody>
          <a:bodyPr/>
          <a:lstStyle/>
          <a:p>
            <a:r>
              <a:rPr lang="en-US" dirty="0" err="1" smtClean="0">
                <a:solidFill>
                  <a:srgbClr val="FFFF00"/>
                </a:solidFill>
                <a:latin typeface="Segoe Print" panose="02000600000000000000" pitchFamily="2" charset="0"/>
              </a:rPr>
              <a:t>Aquaculturists</a:t>
            </a:r>
            <a:endParaRPr lang="en-US" dirty="0">
              <a:solidFill>
                <a:srgbClr val="FFFF00"/>
              </a:solidFill>
              <a:latin typeface="Segoe Print" panose="02000600000000000000" pitchFamily="2" charset="0"/>
            </a:endParaRPr>
          </a:p>
        </p:txBody>
      </p:sp>
      <p:sp>
        <p:nvSpPr>
          <p:cNvPr id="3" name="Content Placeholder 2"/>
          <p:cNvSpPr>
            <a:spLocks noGrp="1"/>
          </p:cNvSpPr>
          <p:nvPr>
            <p:ph idx="1"/>
          </p:nvPr>
        </p:nvSpPr>
        <p:spPr>
          <a:xfrm>
            <a:off x="457200" y="2670574"/>
            <a:ext cx="8229600" cy="4141389"/>
          </a:xfrm>
        </p:spPr>
        <p:txBody>
          <a:bodyPr>
            <a:normAutofit/>
          </a:bodyPr>
          <a:lstStyle/>
          <a:p>
            <a:r>
              <a:rPr lang="en-US" dirty="0" smtClean="0">
                <a:solidFill>
                  <a:srgbClr val="FFFF00"/>
                </a:solidFill>
                <a:latin typeface="Segoe Print" panose="02000600000000000000" pitchFamily="2" charset="0"/>
              </a:rPr>
              <a:t>Instead of harvesting wild oysters, they plant oyster seeds (young baby oysters called spat) in a fixed location and grow </a:t>
            </a:r>
            <a:r>
              <a:rPr lang="en-US" dirty="0" err="1" smtClean="0">
                <a:solidFill>
                  <a:srgbClr val="FFFF00"/>
                </a:solidFill>
                <a:latin typeface="Segoe Print" panose="02000600000000000000" pitchFamily="2" charset="0"/>
              </a:rPr>
              <a:t>til</a:t>
            </a:r>
            <a:r>
              <a:rPr lang="en-US" dirty="0" smtClean="0">
                <a:solidFill>
                  <a:srgbClr val="FFFF00"/>
                </a:solidFill>
                <a:latin typeface="Segoe Print" panose="02000600000000000000" pitchFamily="2" charset="0"/>
              </a:rPr>
              <a:t> mature!</a:t>
            </a:r>
          </a:p>
          <a:p>
            <a:r>
              <a:rPr lang="en-US" dirty="0" smtClean="0">
                <a:solidFill>
                  <a:srgbClr val="FFFF00"/>
                </a:solidFill>
                <a:latin typeface="Segoe Print" panose="02000600000000000000" pitchFamily="2" charset="0"/>
              </a:rPr>
              <a:t>As of 2010, over 104,500 acres of the entire Chesapeake Bay can be leased for aquaculture, and that number is STILL growing</a:t>
            </a:r>
            <a:endParaRPr lang="en-US" dirty="0">
              <a:solidFill>
                <a:srgbClr val="FFFF00"/>
              </a:solidFill>
              <a:latin typeface="Segoe Print" panose="02000600000000000000" pitchFamily="2" charset="0"/>
            </a:endParaRPr>
          </a:p>
        </p:txBody>
      </p:sp>
      <p:pic>
        <p:nvPicPr>
          <p:cNvPr id="6" name="Picture 8" descr="C:\Users\tgoelz\AppData\Local\Microsoft\Windows\Temporary Internet Files\Content.IE5\H9BB1DTN\Aliment%20aquacole%20%20farine%20de%20poisson%20Illustration%20du%20dessinateur%20Red,%20tirée%20d’un%20article%20de%20l’Age%20de%20Faire%20%20Sauvons%20les%[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7151" y="1417548"/>
            <a:ext cx="1067591" cy="1249452"/>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9757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115" y="-17585"/>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4336" y="1143000"/>
            <a:ext cx="8229600" cy="1143000"/>
          </a:xfrm>
        </p:spPr>
        <p:txBody>
          <a:bodyPr/>
          <a:lstStyle/>
          <a:p>
            <a:r>
              <a:rPr lang="en-US" dirty="0" smtClean="0">
                <a:solidFill>
                  <a:srgbClr val="FFFF00"/>
                </a:solidFill>
                <a:latin typeface="Segoe Print" panose="02000600000000000000" pitchFamily="2" charset="0"/>
              </a:rPr>
              <a:t>Scientists</a:t>
            </a:r>
            <a:endParaRPr lang="en-US" dirty="0">
              <a:solidFill>
                <a:srgbClr val="FFFF00"/>
              </a:solidFill>
              <a:latin typeface="Segoe Print" panose="02000600000000000000" pitchFamily="2" charset="0"/>
            </a:endParaRPr>
          </a:p>
        </p:txBody>
      </p:sp>
      <p:sp>
        <p:nvSpPr>
          <p:cNvPr id="3" name="Content Placeholder 2"/>
          <p:cNvSpPr>
            <a:spLocks noGrp="1"/>
          </p:cNvSpPr>
          <p:nvPr>
            <p:ph idx="1"/>
          </p:nvPr>
        </p:nvSpPr>
        <p:spPr>
          <a:xfrm>
            <a:off x="304800" y="2182338"/>
            <a:ext cx="7585084" cy="4447062"/>
          </a:xfrm>
        </p:spPr>
        <p:txBody>
          <a:bodyPr>
            <a:normAutofit fontScale="92500"/>
          </a:bodyPr>
          <a:lstStyle/>
          <a:p>
            <a:r>
              <a:rPr lang="en-US" sz="2800" dirty="0" smtClean="0">
                <a:solidFill>
                  <a:srgbClr val="FFFF00"/>
                </a:solidFill>
                <a:latin typeface="Segoe Print" panose="02000600000000000000" pitchFamily="2" charset="0"/>
              </a:rPr>
              <a:t>Virginia Institute of Marine Science (VIMS) and University of Maryland are two important research facilities in the Chesapeake Bay for oysters</a:t>
            </a:r>
          </a:p>
          <a:p>
            <a:r>
              <a:rPr lang="en-US" sz="2800" dirty="0" smtClean="0">
                <a:solidFill>
                  <a:srgbClr val="FFFF00"/>
                </a:solidFill>
                <a:latin typeface="Segoe Print" panose="02000600000000000000" pitchFamily="2" charset="0"/>
              </a:rPr>
              <a:t>Scientists want to learn a lot about oysters. </a:t>
            </a:r>
          </a:p>
          <a:p>
            <a:pPr lvl="1"/>
            <a:r>
              <a:rPr lang="en-US" sz="2400" dirty="0" smtClean="0">
                <a:solidFill>
                  <a:srgbClr val="FFFF00"/>
                </a:solidFill>
                <a:latin typeface="Segoe Print" panose="02000600000000000000" pitchFamily="2" charset="0"/>
              </a:rPr>
              <a:t>Why would they want to learn about oysters?</a:t>
            </a:r>
          </a:p>
          <a:p>
            <a:r>
              <a:rPr lang="en-US" sz="2800" dirty="0">
                <a:solidFill>
                  <a:srgbClr val="FFFF00"/>
                </a:solidFill>
                <a:latin typeface="Segoe Print" panose="02000600000000000000" pitchFamily="2" charset="0"/>
              </a:rPr>
              <a:t>O</a:t>
            </a:r>
            <a:r>
              <a:rPr lang="en-US" sz="2800" dirty="0" smtClean="0">
                <a:solidFill>
                  <a:srgbClr val="FFFF00"/>
                </a:solidFill>
                <a:latin typeface="Segoe Print" panose="02000600000000000000" pitchFamily="2" charset="0"/>
              </a:rPr>
              <a:t>ver 19,000 articles on oysters related to VIMS and 17,700 related to University of Maryland</a:t>
            </a:r>
            <a:endParaRPr lang="en-US" sz="2800" dirty="0">
              <a:solidFill>
                <a:srgbClr val="FFFF00"/>
              </a:solidFill>
              <a:latin typeface="Segoe Print" panose="02000600000000000000" pitchFamily="2" charset="0"/>
            </a:endParaRPr>
          </a:p>
        </p:txBody>
      </p:sp>
      <p:grpSp>
        <p:nvGrpSpPr>
          <p:cNvPr id="4" name="Group 3"/>
          <p:cNvGrpSpPr/>
          <p:nvPr/>
        </p:nvGrpSpPr>
        <p:grpSpPr>
          <a:xfrm>
            <a:off x="7772400" y="2329934"/>
            <a:ext cx="1355268" cy="1643455"/>
            <a:chOff x="2965110" y="4051772"/>
            <a:chExt cx="1355268" cy="1643455"/>
          </a:xfrm>
        </p:grpSpPr>
        <p:sp>
          <p:nvSpPr>
            <p:cNvPr id="5" name="TextBox 4"/>
            <p:cNvSpPr txBox="1"/>
            <p:nvPr/>
          </p:nvSpPr>
          <p:spPr>
            <a:xfrm>
              <a:off x="2965110" y="5325895"/>
              <a:ext cx="1355268" cy="369332"/>
            </a:xfrm>
            <a:prstGeom prst="rect">
              <a:avLst/>
            </a:prstGeom>
            <a:noFill/>
          </p:spPr>
          <p:txBody>
            <a:bodyPr wrap="square" rtlCol="0">
              <a:spAutoFit/>
            </a:bodyPr>
            <a:lstStyle/>
            <a:p>
              <a:r>
                <a:rPr lang="en-US" dirty="0" smtClean="0">
                  <a:solidFill>
                    <a:srgbClr val="FFFF00"/>
                  </a:solidFill>
                  <a:latin typeface="Segoe Print" panose="02000600000000000000" pitchFamily="2" charset="0"/>
                </a:rPr>
                <a:t>Scientists</a:t>
              </a:r>
              <a:endParaRPr lang="en-US" dirty="0">
                <a:solidFill>
                  <a:srgbClr val="FFFF00"/>
                </a:solidFill>
                <a:latin typeface="Segoe Print" panose="02000600000000000000" pitchFamily="2" charset="0"/>
              </a:endParaRPr>
            </a:p>
          </p:txBody>
        </p:sp>
        <p:pic>
          <p:nvPicPr>
            <p:cNvPr id="6" name="Picture 6" descr="C:\Users\tgoelz\AppData\Local\Microsoft\Windows\Temporary Internet Files\Content.IE5\3CKKQFI0\girl-scientist-with-insect-jar[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600" y="4051772"/>
              <a:ext cx="944556" cy="130529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7"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203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62"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371600"/>
            <a:ext cx="8229600" cy="1143000"/>
          </a:xfrm>
        </p:spPr>
        <p:txBody>
          <a:bodyPr/>
          <a:lstStyle/>
          <a:p>
            <a:r>
              <a:rPr lang="en-US" dirty="0" smtClean="0">
                <a:solidFill>
                  <a:srgbClr val="FFFF00"/>
                </a:solidFill>
                <a:latin typeface="Segoe Print" panose="02000600000000000000" pitchFamily="2" charset="0"/>
              </a:rPr>
              <a:t>Non-Profits</a:t>
            </a:r>
            <a:endParaRPr lang="en-US" dirty="0">
              <a:solidFill>
                <a:srgbClr val="FFFF00"/>
              </a:solidFill>
              <a:latin typeface="Segoe Print" panose="02000600000000000000" pitchFamily="2" charset="0"/>
            </a:endParaRPr>
          </a:p>
        </p:txBody>
      </p:sp>
      <p:sp>
        <p:nvSpPr>
          <p:cNvPr id="3" name="Content Placeholder 2"/>
          <p:cNvSpPr>
            <a:spLocks noGrp="1"/>
          </p:cNvSpPr>
          <p:nvPr>
            <p:ph idx="1"/>
          </p:nvPr>
        </p:nvSpPr>
        <p:spPr>
          <a:xfrm>
            <a:off x="685800" y="2667000"/>
            <a:ext cx="8229600" cy="4525963"/>
          </a:xfrm>
        </p:spPr>
        <p:txBody>
          <a:bodyPr/>
          <a:lstStyle/>
          <a:p>
            <a:r>
              <a:rPr lang="en-US" dirty="0" smtClean="0">
                <a:solidFill>
                  <a:srgbClr val="FFFF00"/>
                </a:solidFill>
                <a:latin typeface="Segoe Print" panose="02000600000000000000" pitchFamily="2" charset="0"/>
              </a:rPr>
              <a:t>Organizations that use funds to achieve some purpose or mission ex: oysters, overall Chesapeake Bay health</a:t>
            </a:r>
          </a:p>
          <a:p>
            <a:r>
              <a:rPr lang="en-US" dirty="0" smtClean="0">
                <a:solidFill>
                  <a:srgbClr val="FFFF00"/>
                </a:solidFill>
                <a:latin typeface="Segoe Print" panose="02000600000000000000" pitchFamily="2" charset="0"/>
              </a:rPr>
              <a:t>35 organizations listed as non-governmental partners for the Chesapeake Bay Program alone!</a:t>
            </a:r>
          </a:p>
        </p:txBody>
      </p:sp>
      <p:pic>
        <p:nvPicPr>
          <p:cNvPr id="17"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3" descr="C:\Users\mcguire\AppData\Local\Microsoft\Windows\Temporary Internet Files\Content.IE5\DO1YFN7F\16222-illustration-of-green-hand-prints-pv[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53200" y="1447800"/>
            <a:ext cx="1743075" cy="10462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2140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95400"/>
            <a:ext cx="8229600" cy="1143000"/>
          </a:xfrm>
        </p:spPr>
        <p:txBody>
          <a:bodyPr/>
          <a:lstStyle/>
          <a:p>
            <a:r>
              <a:rPr lang="en-US" dirty="0" smtClean="0">
                <a:solidFill>
                  <a:srgbClr val="FFFF00"/>
                </a:solidFill>
                <a:latin typeface="Segoe Print" panose="02000600000000000000" pitchFamily="2" charset="0"/>
              </a:rPr>
              <a:t>Government</a:t>
            </a:r>
            <a:endParaRPr lang="en-US" dirty="0">
              <a:solidFill>
                <a:srgbClr val="FFFF00"/>
              </a:solidFill>
              <a:latin typeface="Segoe Print" panose="02000600000000000000" pitchFamily="2" charset="0"/>
            </a:endParaRPr>
          </a:p>
        </p:txBody>
      </p:sp>
      <p:sp>
        <p:nvSpPr>
          <p:cNvPr id="3" name="Content Placeholder 2"/>
          <p:cNvSpPr>
            <a:spLocks noGrp="1"/>
          </p:cNvSpPr>
          <p:nvPr>
            <p:ph idx="1"/>
          </p:nvPr>
        </p:nvSpPr>
        <p:spPr>
          <a:xfrm>
            <a:off x="457200" y="2743200"/>
            <a:ext cx="8229600" cy="3657600"/>
          </a:xfrm>
        </p:spPr>
        <p:txBody>
          <a:bodyPr/>
          <a:lstStyle/>
          <a:p>
            <a:r>
              <a:rPr lang="en-US" dirty="0" smtClean="0">
                <a:solidFill>
                  <a:srgbClr val="FFFF00"/>
                </a:solidFill>
                <a:latin typeface="Segoe Print" panose="02000600000000000000" pitchFamily="2" charset="0"/>
              </a:rPr>
              <a:t>Local, state and federal government goals impact oysters and their management</a:t>
            </a:r>
          </a:p>
          <a:p>
            <a:r>
              <a:rPr lang="en-US" dirty="0" smtClean="0">
                <a:solidFill>
                  <a:srgbClr val="FFFF00"/>
                </a:solidFill>
                <a:latin typeface="Segoe Print" panose="02000600000000000000" pitchFamily="2" charset="0"/>
              </a:rPr>
              <a:t>6 states plus the District of Columbia have waterways that empty into the Chesapeake Bay. Can you name all the states?</a:t>
            </a:r>
            <a:endParaRPr lang="en-US" dirty="0">
              <a:solidFill>
                <a:srgbClr val="FFFF00"/>
              </a:solidFill>
              <a:latin typeface="Segoe Print" panose="02000600000000000000" pitchFamily="2" charset="0"/>
            </a:endParaRPr>
          </a:p>
        </p:txBody>
      </p:sp>
      <p:pic>
        <p:nvPicPr>
          <p:cNvPr id="6" name="Picture 3" descr="C:\Users\tgoelz\AppData\Local\Microsoft\Windows\Temporary Internet Files\Content.IE5\3CKKQFI0\US-GreatSeal-Obverse[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6600" y="1447800"/>
            <a:ext cx="1257300" cy="12573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9165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710452"/>
            <a:ext cx="8229600" cy="1143000"/>
          </a:xfrm>
        </p:spPr>
        <p:txBody>
          <a:bodyPr/>
          <a:lstStyle/>
          <a:p>
            <a:r>
              <a:rPr lang="en-US" dirty="0" smtClean="0">
                <a:solidFill>
                  <a:srgbClr val="FFFF00"/>
                </a:solidFill>
                <a:latin typeface="Segoe Print" panose="02000600000000000000" pitchFamily="2" charset="0"/>
              </a:rPr>
              <a:t>Chefs</a:t>
            </a:r>
            <a:endParaRPr lang="en-US" dirty="0">
              <a:solidFill>
                <a:srgbClr val="FFFF00"/>
              </a:solidFill>
              <a:latin typeface="Segoe Print" panose="02000600000000000000" pitchFamily="2" charset="0"/>
            </a:endParaRPr>
          </a:p>
        </p:txBody>
      </p:sp>
      <p:sp>
        <p:nvSpPr>
          <p:cNvPr id="3" name="Content Placeholder 2"/>
          <p:cNvSpPr>
            <a:spLocks noGrp="1"/>
          </p:cNvSpPr>
          <p:nvPr>
            <p:ph idx="1"/>
          </p:nvPr>
        </p:nvSpPr>
        <p:spPr>
          <a:xfrm>
            <a:off x="441960" y="3048000"/>
            <a:ext cx="8229600" cy="3581400"/>
          </a:xfrm>
        </p:spPr>
        <p:txBody>
          <a:bodyPr>
            <a:normAutofit fontScale="85000" lnSpcReduction="20000"/>
          </a:bodyPr>
          <a:lstStyle/>
          <a:p>
            <a:r>
              <a:rPr lang="en-US" dirty="0" smtClean="0">
                <a:solidFill>
                  <a:srgbClr val="FFFF00"/>
                </a:solidFill>
                <a:latin typeface="Segoe Print" panose="02000600000000000000" pitchFamily="2" charset="0"/>
              </a:rPr>
              <a:t>Watermen harvest oysters </a:t>
            </a:r>
            <a:r>
              <a:rPr lang="en-US" dirty="0" smtClean="0">
                <a:solidFill>
                  <a:srgbClr val="FFFF00"/>
                </a:solidFill>
                <a:latin typeface="Segoe Print" panose="02000600000000000000" pitchFamily="2" charset="0"/>
                <a:sym typeface="Wingdings" panose="05000000000000000000" pitchFamily="2" charset="2"/>
              </a:rPr>
              <a:t> stores sell oysters  people eat oysters; what’s the missing step?</a:t>
            </a:r>
          </a:p>
          <a:p>
            <a:pPr lvl="1"/>
            <a:r>
              <a:rPr lang="en-US" dirty="0" smtClean="0">
                <a:solidFill>
                  <a:srgbClr val="FFFF00"/>
                </a:solidFill>
                <a:latin typeface="Segoe Print" panose="02000600000000000000" pitchFamily="2" charset="0"/>
                <a:sym typeface="Wingdings" panose="05000000000000000000" pitchFamily="2" charset="2"/>
              </a:rPr>
              <a:t>Chefs and restaurants</a:t>
            </a:r>
          </a:p>
          <a:p>
            <a:r>
              <a:rPr lang="en-US" dirty="0" smtClean="0">
                <a:solidFill>
                  <a:srgbClr val="FFFF00"/>
                </a:solidFill>
                <a:latin typeface="Segoe Print" panose="02000600000000000000" pitchFamily="2" charset="0"/>
                <a:sym typeface="Wingdings" panose="05000000000000000000" pitchFamily="2" charset="2"/>
              </a:rPr>
              <a:t>Fresh oysters are a delicacy and loved by many restaurant patrons</a:t>
            </a:r>
          </a:p>
          <a:p>
            <a:r>
              <a:rPr lang="en-US" dirty="0" smtClean="0">
                <a:solidFill>
                  <a:srgbClr val="FFFF00"/>
                </a:solidFill>
                <a:latin typeface="Segoe Print" panose="02000600000000000000" pitchFamily="2" charset="0"/>
                <a:sym typeface="Wingdings" panose="05000000000000000000" pitchFamily="2" charset="2"/>
              </a:rPr>
              <a:t>Virginia Sea Grant holds a Seafood Symposium every year for preparing Bay favorites!</a:t>
            </a:r>
          </a:p>
        </p:txBody>
      </p:sp>
      <p:pic>
        <p:nvPicPr>
          <p:cNvPr id="17"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1" descr="C:\Users\mcguire\AppData\Local\Microsoft\Windows\Temporary Internet Files\Content.IE5\9KJE2EBS\dibujo_de_chef[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75513" y="1447800"/>
            <a:ext cx="1124750" cy="12928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4572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0629" y="1143000"/>
            <a:ext cx="8229600" cy="1143000"/>
          </a:xfrm>
        </p:spPr>
        <p:txBody>
          <a:bodyPr/>
          <a:lstStyle/>
          <a:p>
            <a:r>
              <a:rPr lang="en-US" dirty="0" smtClean="0">
                <a:solidFill>
                  <a:srgbClr val="FFFF00"/>
                </a:solidFill>
                <a:latin typeface="Segoe Print" panose="02000600000000000000" pitchFamily="2" charset="0"/>
              </a:rPr>
              <a:t>Last but not least…Citizens!</a:t>
            </a:r>
            <a:endParaRPr lang="en-US" dirty="0">
              <a:solidFill>
                <a:srgbClr val="FFFF00"/>
              </a:solidFill>
              <a:latin typeface="Segoe Print" panose="02000600000000000000" pitchFamily="2" charset="0"/>
            </a:endParaRPr>
          </a:p>
        </p:txBody>
      </p:sp>
      <p:sp>
        <p:nvSpPr>
          <p:cNvPr id="3" name="Content Placeholder 2"/>
          <p:cNvSpPr>
            <a:spLocks noGrp="1"/>
          </p:cNvSpPr>
          <p:nvPr>
            <p:ph idx="1"/>
          </p:nvPr>
        </p:nvSpPr>
        <p:spPr>
          <a:xfrm>
            <a:off x="304800" y="2133600"/>
            <a:ext cx="8229600" cy="4191000"/>
          </a:xfrm>
        </p:spPr>
        <p:txBody>
          <a:bodyPr>
            <a:normAutofit fontScale="85000" lnSpcReduction="20000"/>
          </a:bodyPr>
          <a:lstStyle/>
          <a:p>
            <a:r>
              <a:rPr lang="en-US" dirty="0" smtClean="0">
                <a:solidFill>
                  <a:srgbClr val="FFFF00"/>
                </a:solidFill>
                <a:latin typeface="Segoe Print" panose="02000600000000000000" pitchFamily="2" charset="0"/>
              </a:rPr>
              <a:t>Everyday citizens outnumber all other groups and can exert influence via</a:t>
            </a:r>
          </a:p>
          <a:p>
            <a:pPr lvl="1"/>
            <a:r>
              <a:rPr lang="en-US" dirty="0" smtClean="0">
                <a:solidFill>
                  <a:srgbClr val="FFFF00"/>
                </a:solidFill>
                <a:latin typeface="Segoe Print" panose="02000600000000000000" pitchFamily="2" charset="0"/>
              </a:rPr>
              <a:t>Voting</a:t>
            </a:r>
          </a:p>
          <a:p>
            <a:pPr lvl="1"/>
            <a:r>
              <a:rPr lang="en-US" dirty="0" smtClean="0">
                <a:solidFill>
                  <a:srgbClr val="FFFF00"/>
                </a:solidFill>
                <a:latin typeface="Segoe Print" panose="02000600000000000000" pitchFamily="2" charset="0"/>
              </a:rPr>
              <a:t>Writing letters to their representatives </a:t>
            </a:r>
          </a:p>
          <a:p>
            <a:pPr lvl="1"/>
            <a:r>
              <a:rPr lang="en-US" dirty="0" smtClean="0">
                <a:solidFill>
                  <a:srgbClr val="FFFF00"/>
                </a:solidFill>
                <a:latin typeface="Segoe Print" panose="02000600000000000000" pitchFamily="2" charset="0"/>
              </a:rPr>
              <a:t>Donating money</a:t>
            </a:r>
          </a:p>
          <a:p>
            <a:pPr lvl="1"/>
            <a:r>
              <a:rPr lang="en-US" dirty="0" smtClean="0">
                <a:solidFill>
                  <a:srgbClr val="FFFF00"/>
                </a:solidFill>
                <a:latin typeface="Segoe Print" panose="02000600000000000000" pitchFamily="2" charset="0"/>
              </a:rPr>
              <a:t>Volunteering</a:t>
            </a:r>
          </a:p>
          <a:p>
            <a:pPr lvl="1"/>
            <a:r>
              <a:rPr lang="en-US" dirty="0" smtClean="0">
                <a:solidFill>
                  <a:srgbClr val="FFFF00"/>
                </a:solidFill>
                <a:latin typeface="Segoe Print" panose="02000600000000000000" pitchFamily="2" charset="0"/>
              </a:rPr>
              <a:t>Being an advocate for Bay health</a:t>
            </a:r>
          </a:p>
          <a:p>
            <a:r>
              <a:rPr lang="en-US" dirty="0" smtClean="0">
                <a:solidFill>
                  <a:srgbClr val="FFFF00"/>
                </a:solidFill>
                <a:latin typeface="Segoe Print" panose="02000600000000000000" pitchFamily="2" charset="0"/>
              </a:rPr>
              <a:t>Since 1950, the Chesapeake Bay watershed’s population has increased 116%!</a:t>
            </a:r>
          </a:p>
          <a:p>
            <a:pPr lvl="1"/>
            <a:r>
              <a:rPr lang="en-US" dirty="0" smtClean="0">
                <a:solidFill>
                  <a:srgbClr val="FFFF00"/>
                </a:solidFill>
                <a:latin typeface="Segoe Print" panose="02000600000000000000" pitchFamily="2" charset="0"/>
              </a:rPr>
              <a:t>1950 – 8.4 million people</a:t>
            </a:r>
          </a:p>
          <a:p>
            <a:pPr lvl="1"/>
            <a:r>
              <a:rPr lang="en-US" dirty="0" smtClean="0">
                <a:solidFill>
                  <a:srgbClr val="FFFF00"/>
                </a:solidFill>
                <a:latin typeface="Segoe Print" panose="02000600000000000000" pitchFamily="2" charset="0"/>
              </a:rPr>
              <a:t>2015 – 18.1 million people</a:t>
            </a:r>
            <a:endParaRPr lang="en-US" dirty="0">
              <a:solidFill>
                <a:srgbClr val="FFFF00"/>
              </a:solidFill>
              <a:latin typeface="Segoe Print" panose="02000600000000000000" pitchFamily="2" charset="0"/>
            </a:endParaRPr>
          </a:p>
        </p:txBody>
      </p:sp>
      <p:pic>
        <p:nvPicPr>
          <p:cNvPr id="17"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4" descr="C:\Users\mcguire\AppData\Local\Microsoft\Windows\Temporary Internet Files\Content.IE5\W0D3S458\stick-figure-family[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54578" y="2590800"/>
            <a:ext cx="1557337" cy="12433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7585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066800"/>
            <a:ext cx="8229600" cy="1143000"/>
          </a:xfrm>
        </p:spPr>
        <p:txBody>
          <a:bodyPr/>
          <a:lstStyle/>
          <a:p>
            <a:r>
              <a:rPr lang="en-US" dirty="0" smtClean="0">
                <a:solidFill>
                  <a:srgbClr val="FFFF00"/>
                </a:solidFill>
                <a:latin typeface="Segoe Print" panose="02000600000000000000" pitchFamily="2" charset="0"/>
              </a:rPr>
              <a:t>Your turn!</a:t>
            </a:r>
            <a:endParaRPr lang="en-US" dirty="0">
              <a:solidFill>
                <a:srgbClr val="FFFF00"/>
              </a:solidFill>
              <a:latin typeface="Segoe Print" panose="02000600000000000000" pitchFamily="2" charset="0"/>
            </a:endParaRPr>
          </a:p>
        </p:txBody>
      </p:sp>
      <p:sp>
        <p:nvSpPr>
          <p:cNvPr id="3" name="Content Placeholder 2"/>
          <p:cNvSpPr>
            <a:spLocks noGrp="1"/>
          </p:cNvSpPr>
          <p:nvPr>
            <p:ph idx="1"/>
          </p:nvPr>
        </p:nvSpPr>
        <p:spPr>
          <a:xfrm>
            <a:off x="457200" y="2895600"/>
            <a:ext cx="8229600" cy="3048000"/>
          </a:xfrm>
        </p:spPr>
        <p:txBody>
          <a:bodyPr/>
          <a:lstStyle/>
          <a:p>
            <a:r>
              <a:rPr lang="en-US" dirty="0" smtClean="0">
                <a:solidFill>
                  <a:srgbClr val="FFFF00"/>
                </a:solidFill>
                <a:latin typeface="Segoe Print" panose="02000600000000000000" pitchFamily="2" charset="0"/>
              </a:rPr>
              <a:t>You’ll be placed into one of these stakeholder groups and you will create a poster that emphasizes what YOUR stakeholder group finds important when it comes to oyster management</a:t>
            </a:r>
            <a:endParaRPr lang="en-US" dirty="0">
              <a:solidFill>
                <a:srgbClr val="FFFF00"/>
              </a:solidFill>
              <a:latin typeface="Segoe Print" panose="02000600000000000000" pitchFamily="2" charset="0"/>
            </a:endParaRPr>
          </a:p>
        </p:txBody>
      </p:sp>
      <p:pic>
        <p:nvPicPr>
          <p:cNvPr id="15"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8687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90600"/>
            <a:ext cx="8229600" cy="1143000"/>
          </a:xfrm>
        </p:spPr>
        <p:txBody>
          <a:bodyPr>
            <a:normAutofit/>
          </a:bodyPr>
          <a:lstStyle/>
          <a:p>
            <a:r>
              <a:rPr lang="en-US" sz="3200" dirty="0" smtClean="0">
                <a:solidFill>
                  <a:srgbClr val="FFFF00"/>
                </a:solidFill>
                <a:latin typeface="Segoe Print" panose="02000600000000000000" pitchFamily="2" charset="0"/>
              </a:rPr>
              <a:t>Possible Policy Considerations Include</a:t>
            </a:r>
            <a:endParaRPr lang="en-US" sz="3200" dirty="0">
              <a:solidFill>
                <a:srgbClr val="FFFF00"/>
              </a:solidFill>
              <a:latin typeface="Segoe Print" panose="02000600000000000000" pitchFamily="2" charset="0"/>
            </a:endParaRPr>
          </a:p>
        </p:txBody>
      </p:sp>
      <p:sp>
        <p:nvSpPr>
          <p:cNvPr id="3" name="Content Placeholder 2"/>
          <p:cNvSpPr>
            <a:spLocks noGrp="1"/>
          </p:cNvSpPr>
          <p:nvPr>
            <p:ph idx="1"/>
          </p:nvPr>
        </p:nvSpPr>
        <p:spPr>
          <a:xfrm>
            <a:off x="457200" y="2057400"/>
            <a:ext cx="8229600" cy="4038600"/>
          </a:xfrm>
        </p:spPr>
        <p:txBody>
          <a:bodyPr>
            <a:normAutofit fontScale="77500" lnSpcReduction="20000"/>
          </a:bodyPr>
          <a:lstStyle/>
          <a:p>
            <a:r>
              <a:rPr lang="en-US" dirty="0" smtClean="0">
                <a:solidFill>
                  <a:srgbClr val="FFFF00"/>
                </a:solidFill>
                <a:latin typeface="Segoe Print" panose="02000600000000000000" pitchFamily="2" charset="0"/>
              </a:rPr>
              <a:t>Water Quality</a:t>
            </a:r>
          </a:p>
          <a:p>
            <a:r>
              <a:rPr lang="en-US" dirty="0" smtClean="0">
                <a:solidFill>
                  <a:srgbClr val="FFFF00"/>
                </a:solidFill>
                <a:latin typeface="Segoe Print" panose="02000600000000000000" pitchFamily="2" charset="0"/>
              </a:rPr>
              <a:t>Fishing – commercial and recreational</a:t>
            </a:r>
          </a:p>
          <a:p>
            <a:r>
              <a:rPr lang="en-US" dirty="0" smtClean="0">
                <a:solidFill>
                  <a:srgbClr val="FFFF00"/>
                </a:solidFill>
                <a:latin typeface="Segoe Print" panose="02000600000000000000" pitchFamily="2" charset="0"/>
              </a:rPr>
              <a:t>Recreation</a:t>
            </a:r>
          </a:p>
          <a:p>
            <a:r>
              <a:rPr lang="en-US" dirty="0" smtClean="0">
                <a:solidFill>
                  <a:srgbClr val="FFFF00"/>
                </a:solidFill>
                <a:latin typeface="Segoe Print" panose="02000600000000000000" pitchFamily="2" charset="0"/>
              </a:rPr>
              <a:t>Habitat</a:t>
            </a:r>
          </a:p>
          <a:p>
            <a:r>
              <a:rPr lang="en-US" dirty="0" smtClean="0">
                <a:solidFill>
                  <a:srgbClr val="FFFF00"/>
                </a:solidFill>
                <a:latin typeface="Segoe Print" panose="02000600000000000000" pitchFamily="2" charset="0"/>
              </a:rPr>
              <a:t>Ecological Health</a:t>
            </a:r>
          </a:p>
          <a:p>
            <a:r>
              <a:rPr lang="en-US" dirty="0" smtClean="0">
                <a:solidFill>
                  <a:srgbClr val="FFFF00"/>
                </a:solidFill>
                <a:latin typeface="Segoe Print" panose="02000600000000000000" pitchFamily="2" charset="0"/>
              </a:rPr>
              <a:t>Seafood availability</a:t>
            </a:r>
          </a:p>
          <a:p>
            <a:r>
              <a:rPr lang="en-US" dirty="0" smtClean="0">
                <a:solidFill>
                  <a:srgbClr val="FFFF00"/>
                </a:solidFill>
                <a:latin typeface="Segoe Print" panose="02000600000000000000" pitchFamily="2" charset="0"/>
              </a:rPr>
              <a:t>Human health</a:t>
            </a:r>
          </a:p>
          <a:p>
            <a:r>
              <a:rPr lang="en-US" dirty="0" smtClean="0">
                <a:solidFill>
                  <a:srgbClr val="FFFF00"/>
                </a:solidFill>
                <a:latin typeface="Segoe Print" panose="02000600000000000000" pitchFamily="2" charset="0"/>
              </a:rPr>
              <a:t>Shoreline protection</a:t>
            </a:r>
          </a:p>
          <a:p>
            <a:r>
              <a:rPr lang="en-US" dirty="0" smtClean="0">
                <a:solidFill>
                  <a:srgbClr val="FFFF00"/>
                </a:solidFill>
                <a:latin typeface="Segoe Print" panose="02000600000000000000" pitchFamily="2" charset="0"/>
              </a:rPr>
              <a:t>Research</a:t>
            </a:r>
          </a:p>
          <a:p>
            <a:r>
              <a:rPr lang="en-US" dirty="0" smtClean="0">
                <a:solidFill>
                  <a:srgbClr val="FFFF00"/>
                </a:solidFill>
                <a:latin typeface="Segoe Print" panose="02000600000000000000" pitchFamily="2" charset="0"/>
              </a:rPr>
              <a:t>Economics</a:t>
            </a:r>
            <a:endParaRPr lang="en-US" dirty="0">
              <a:solidFill>
                <a:srgbClr val="FFFF00"/>
              </a:solidFill>
              <a:latin typeface="Segoe Print" panose="02000600000000000000" pitchFamily="2" charset="0"/>
            </a:endParaRPr>
          </a:p>
        </p:txBody>
      </p:sp>
      <p:pic>
        <p:nvPicPr>
          <p:cNvPr id="14"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93627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85800"/>
            <a:ext cx="8229600" cy="1143000"/>
          </a:xfrm>
        </p:spPr>
        <p:txBody>
          <a:bodyPr>
            <a:normAutofit fontScale="90000"/>
          </a:bodyPr>
          <a:lstStyle/>
          <a:p>
            <a:r>
              <a:rPr lang="en-US" dirty="0" smtClean="0">
                <a:solidFill>
                  <a:srgbClr val="FFFF00"/>
                </a:solidFill>
                <a:latin typeface="Segoe Print" panose="02000600000000000000" pitchFamily="2" charset="0"/>
              </a:rPr>
              <a:t/>
            </a:r>
            <a:br>
              <a:rPr lang="en-US" dirty="0" smtClean="0">
                <a:solidFill>
                  <a:srgbClr val="FFFF00"/>
                </a:solidFill>
                <a:latin typeface="Segoe Print" panose="02000600000000000000" pitchFamily="2" charset="0"/>
              </a:rPr>
            </a:br>
            <a:r>
              <a:rPr lang="en-US" dirty="0" smtClean="0">
                <a:solidFill>
                  <a:srgbClr val="FFFF00"/>
                </a:solidFill>
                <a:latin typeface="Segoe Print" panose="02000600000000000000" pitchFamily="2" charset="0"/>
              </a:rPr>
              <a:t>Importance of Oysters</a:t>
            </a:r>
            <a:endParaRPr lang="en-US" dirty="0">
              <a:solidFill>
                <a:srgbClr val="FFFF00"/>
              </a:solidFill>
              <a:latin typeface="Segoe Print" panose="02000600000000000000" pitchFamily="2" charset="0"/>
            </a:endParaRPr>
          </a:p>
        </p:txBody>
      </p:sp>
      <p:sp>
        <p:nvSpPr>
          <p:cNvPr id="3" name="Content Placeholder 2"/>
          <p:cNvSpPr>
            <a:spLocks noGrp="1"/>
          </p:cNvSpPr>
          <p:nvPr>
            <p:ph idx="1"/>
          </p:nvPr>
        </p:nvSpPr>
        <p:spPr>
          <a:xfrm>
            <a:off x="457200" y="2209800"/>
            <a:ext cx="8229600" cy="5029200"/>
          </a:xfrm>
        </p:spPr>
        <p:txBody>
          <a:bodyPr>
            <a:normAutofit/>
          </a:bodyPr>
          <a:lstStyle/>
          <a:p>
            <a:r>
              <a:rPr lang="en-US" dirty="0" smtClean="0">
                <a:solidFill>
                  <a:srgbClr val="FFFF00"/>
                </a:solidFill>
                <a:latin typeface="Segoe Print" panose="02000600000000000000" pitchFamily="2" charset="0"/>
              </a:rPr>
              <a:t>Why do YOU think oysters are important?</a:t>
            </a:r>
          </a:p>
          <a:p>
            <a:pPr marL="0" indent="0">
              <a:buNone/>
            </a:pPr>
            <a:endParaRPr lang="en-US" dirty="0">
              <a:solidFill>
                <a:srgbClr val="FFFF00"/>
              </a:solidFill>
              <a:latin typeface="Segoe Print" panose="02000600000000000000" pitchFamily="2" charset="0"/>
            </a:endParaRPr>
          </a:p>
          <a:p>
            <a:endParaRPr lang="en-US" dirty="0" smtClean="0">
              <a:solidFill>
                <a:srgbClr val="FFFF00"/>
              </a:solidFill>
              <a:latin typeface="Segoe Print" panose="02000600000000000000" pitchFamily="2" charset="0"/>
            </a:endParaRPr>
          </a:p>
          <a:p>
            <a:r>
              <a:rPr lang="en-US" dirty="0" smtClean="0">
                <a:solidFill>
                  <a:srgbClr val="FFFF00"/>
                </a:solidFill>
                <a:latin typeface="Segoe Print" panose="02000600000000000000" pitchFamily="2" charset="0"/>
                <a:hlinkClick r:id="rId3"/>
              </a:rPr>
              <a:t>10 Things You Didn't Know About Oysters</a:t>
            </a:r>
            <a:r>
              <a:rPr lang="en-US" dirty="0" smtClean="0">
                <a:solidFill>
                  <a:srgbClr val="FFFF00"/>
                </a:solidFill>
                <a:latin typeface="Segoe Print" panose="02000600000000000000" pitchFamily="2" charset="0"/>
              </a:rPr>
              <a:t> by Chesapeake Bay Foundation</a:t>
            </a:r>
          </a:p>
        </p:txBody>
      </p:sp>
      <p:pic>
        <p:nvPicPr>
          <p:cNvPr id="15"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52504" y="-16429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0" y="-152400"/>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03208" y="-152400"/>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08953" y="-136927"/>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88361" y="-136927"/>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2"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92113" y="-152400"/>
            <a:ext cx="1779408" cy="1185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067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90600"/>
            <a:ext cx="8229600" cy="1143000"/>
          </a:xfrm>
        </p:spPr>
        <p:txBody>
          <a:bodyPr>
            <a:normAutofit fontScale="90000"/>
          </a:bodyPr>
          <a:lstStyle/>
          <a:p>
            <a:r>
              <a:rPr lang="en-US" dirty="0" smtClean="0">
                <a:solidFill>
                  <a:srgbClr val="FFFF00"/>
                </a:solidFill>
                <a:latin typeface="Segoe Print" panose="02000600000000000000" pitchFamily="2" charset="0"/>
              </a:rPr>
              <a:t>Oysters in the Bay, so what?!</a:t>
            </a:r>
            <a:endParaRPr lang="en-US" dirty="0">
              <a:solidFill>
                <a:srgbClr val="FFFF00"/>
              </a:solidFill>
              <a:latin typeface="Segoe Print" panose="02000600000000000000" pitchFamily="2" charset="0"/>
            </a:endParaRPr>
          </a:p>
        </p:txBody>
      </p:sp>
      <p:sp>
        <p:nvSpPr>
          <p:cNvPr id="3" name="Content Placeholder 2"/>
          <p:cNvSpPr>
            <a:spLocks noGrp="1"/>
          </p:cNvSpPr>
          <p:nvPr>
            <p:ph idx="1"/>
          </p:nvPr>
        </p:nvSpPr>
        <p:spPr/>
        <p:txBody>
          <a:bodyPr/>
          <a:lstStyle/>
          <a:p>
            <a:r>
              <a:rPr lang="en-US" dirty="0" smtClean="0"/>
              <a:t>Used to be INCREDIBLY abundant in the Bay</a:t>
            </a:r>
          </a:p>
          <a:p>
            <a:r>
              <a:rPr lang="en-US" dirty="0" smtClean="0"/>
              <a:t>Now, not so much…</a:t>
            </a:r>
          </a:p>
          <a:p>
            <a:pPr lvl="1"/>
            <a:r>
              <a:rPr lang="en-US" dirty="0" smtClean="0"/>
              <a:t>Oysters are at less than 1% of historical harvests</a:t>
            </a:r>
            <a:endParaRPr lang="en-US" dirty="0"/>
          </a:p>
        </p:txBody>
      </p:sp>
      <p:pic>
        <p:nvPicPr>
          <p:cNvPr id="20"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6386" name="Picture 2" descr="Image result for oyster pile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05255" y="1905000"/>
            <a:ext cx="5714387" cy="457532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chesapeakebay.noaa.gov/images/stories/fisheries/keyFishSpecies/cboysterlandings18802011-thumbrigh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005010" y="3083419"/>
            <a:ext cx="4714875" cy="30384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rot="20662178">
            <a:off x="-95662" y="4140992"/>
            <a:ext cx="89162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rPr>
              <a:t>What do we do about it?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endParaRPr>
          </a:p>
        </p:txBody>
      </p:sp>
    </p:spTree>
    <p:extLst>
      <p:ext uri="{BB962C8B-B14F-4D97-AF65-F5344CB8AC3E}">
        <p14:creationId xmlns:p14="http://schemas.microsoft.com/office/powerpoint/2010/main" xmlns="" val="140734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 calcmode="lin" valueType="num">
                                      <p:cBhvr>
                                        <p:cTn id="23" dur="1000" fill="hold"/>
                                        <p:tgtEl>
                                          <p:spTgt spid="3076"/>
                                        </p:tgtEl>
                                        <p:attrNameLst>
                                          <p:attrName>ppt_w</p:attrName>
                                        </p:attrNameLst>
                                      </p:cBhvr>
                                      <p:tavLst>
                                        <p:tav tm="0">
                                          <p:val>
                                            <p:fltVal val="0"/>
                                          </p:val>
                                        </p:tav>
                                        <p:tav tm="100000">
                                          <p:val>
                                            <p:strVal val="#ppt_w"/>
                                          </p:val>
                                        </p:tav>
                                      </p:tavLst>
                                    </p:anim>
                                    <p:anim calcmode="lin" valueType="num">
                                      <p:cBhvr>
                                        <p:cTn id="24" dur="1000" fill="hold"/>
                                        <p:tgtEl>
                                          <p:spTgt spid="3076"/>
                                        </p:tgtEl>
                                        <p:attrNameLst>
                                          <p:attrName>ppt_h</p:attrName>
                                        </p:attrNameLst>
                                      </p:cBhvr>
                                      <p:tavLst>
                                        <p:tav tm="0">
                                          <p:val>
                                            <p:fltVal val="0"/>
                                          </p:val>
                                        </p:tav>
                                        <p:tav tm="100000">
                                          <p:val>
                                            <p:strVal val="#ppt_h"/>
                                          </p:val>
                                        </p:tav>
                                      </p:tavLst>
                                    </p:anim>
                                    <p:anim calcmode="lin" valueType="num">
                                      <p:cBhvr>
                                        <p:cTn id="25" dur="1000" fill="hold"/>
                                        <p:tgtEl>
                                          <p:spTgt spid="3076"/>
                                        </p:tgtEl>
                                        <p:attrNameLst>
                                          <p:attrName>style.rotation</p:attrName>
                                        </p:attrNameLst>
                                      </p:cBhvr>
                                      <p:tavLst>
                                        <p:tav tm="0">
                                          <p:val>
                                            <p:fltVal val="90"/>
                                          </p:val>
                                        </p:tav>
                                        <p:tav tm="100000">
                                          <p:val>
                                            <p:fltVal val="0"/>
                                          </p:val>
                                        </p:tav>
                                      </p:tavLst>
                                    </p:anim>
                                    <p:animEffect transition="in" filter="fade">
                                      <p:cBhvr>
                                        <p:cTn id="26" dur="10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752600"/>
            <a:ext cx="8229600" cy="1143000"/>
          </a:xfrm>
        </p:spPr>
        <p:txBody>
          <a:bodyPr/>
          <a:lstStyle/>
          <a:p>
            <a:r>
              <a:rPr lang="en-US" dirty="0" smtClean="0">
                <a:solidFill>
                  <a:srgbClr val="FFFF00"/>
                </a:solidFill>
                <a:latin typeface="Segoe Print" panose="02000600000000000000" pitchFamily="2" charset="0"/>
              </a:rPr>
              <a:t>Management!</a:t>
            </a:r>
            <a:endParaRPr lang="en-US" dirty="0">
              <a:solidFill>
                <a:srgbClr val="FFFF00"/>
              </a:solidFill>
              <a:latin typeface="Segoe Print" panose="02000600000000000000" pitchFamily="2" charset="0"/>
            </a:endParaRPr>
          </a:p>
        </p:txBody>
      </p:sp>
      <p:sp>
        <p:nvSpPr>
          <p:cNvPr id="3" name="Content Placeholder 2"/>
          <p:cNvSpPr>
            <a:spLocks noGrp="1"/>
          </p:cNvSpPr>
          <p:nvPr>
            <p:ph idx="1"/>
          </p:nvPr>
        </p:nvSpPr>
        <p:spPr>
          <a:xfrm>
            <a:off x="599173" y="3429000"/>
            <a:ext cx="8229600" cy="2819400"/>
          </a:xfrm>
        </p:spPr>
        <p:txBody>
          <a:bodyPr>
            <a:normAutofit/>
          </a:bodyPr>
          <a:lstStyle/>
          <a:p>
            <a:r>
              <a:rPr lang="en-US" sz="2800" dirty="0" smtClean="0">
                <a:solidFill>
                  <a:srgbClr val="FFFF00"/>
                </a:solidFill>
                <a:latin typeface="Segoe Print" panose="02000600000000000000" pitchFamily="2" charset="0"/>
              </a:rPr>
              <a:t>Oysters are a renewable resource, meaning they can come back!</a:t>
            </a:r>
          </a:p>
          <a:p>
            <a:r>
              <a:rPr lang="en-US" sz="2800" dirty="0" smtClean="0">
                <a:solidFill>
                  <a:srgbClr val="FFFF00"/>
                </a:solidFill>
                <a:latin typeface="Segoe Print" panose="02000600000000000000" pitchFamily="2" charset="0"/>
              </a:rPr>
              <a:t>People in management decisions decide how we should deal with oysters in the Chesapeake Bay</a:t>
            </a:r>
            <a:endParaRPr lang="en-US" sz="2800" dirty="0">
              <a:solidFill>
                <a:srgbClr val="FFFF00"/>
              </a:solidFill>
              <a:latin typeface="Segoe Print" panose="02000600000000000000" pitchFamily="2" charset="0"/>
            </a:endParaRPr>
          </a:p>
        </p:txBody>
      </p:sp>
      <p:pic>
        <p:nvPicPr>
          <p:cNvPr id="15"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3767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100179"/>
            <a:ext cx="8229600" cy="1143000"/>
          </a:xfrm>
        </p:spPr>
        <p:txBody>
          <a:bodyPr/>
          <a:lstStyle/>
          <a:p>
            <a:r>
              <a:rPr lang="en-US" dirty="0" smtClean="0">
                <a:solidFill>
                  <a:srgbClr val="FFFF00"/>
                </a:solidFill>
                <a:latin typeface="Segoe Print" panose="02000600000000000000" pitchFamily="2" charset="0"/>
              </a:rPr>
              <a:t>Management</a:t>
            </a:r>
            <a:endParaRPr lang="en-US" dirty="0">
              <a:solidFill>
                <a:srgbClr val="FFFF00"/>
              </a:solidFill>
              <a:latin typeface="Segoe Print" panose="02000600000000000000" pitchFamily="2" charset="0"/>
            </a:endParaRPr>
          </a:p>
        </p:txBody>
      </p:sp>
      <p:sp>
        <p:nvSpPr>
          <p:cNvPr id="3" name="Content Placeholder 2"/>
          <p:cNvSpPr>
            <a:spLocks noGrp="1"/>
          </p:cNvSpPr>
          <p:nvPr>
            <p:ph idx="1"/>
          </p:nvPr>
        </p:nvSpPr>
        <p:spPr>
          <a:xfrm>
            <a:off x="457200" y="2133600"/>
            <a:ext cx="8229600" cy="3505200"/>
          </a:xfrm>
        </p:spPr>
        <p:txBody>
          <a:bodyPr>
            <a:normAutofit fontScale="92500" lnSpcReduction="20000"/>
          </a:bodyPr>
          <a:lstStyle/>
          <a:p>
            <a:r>
              <a:rPr lang="en-US" sz="3000" dirty="0" smtClean="0">
                <a:solidFill>
                  <a:srgbClr val="FFFF00"/>
                </a:solidFill>
                <a:latin typeface="Segoe Print" panose="02000600000000000000" pitchFamily="2" charset="0"/>
              </a:rPr>
              <a:t>Oysters </a:t>
            </a:r>
            <a:r>
              <a:rPr lang="en-US" sz="3000" dirty="0">
                <a:solidFill>
                  <a:srgbClr val="FFFF00"/>
                </a:solidFill>
                <a:latin typeface="Segoe Print" panose="02000600000000000000" pitchFamily="2" charset="0"/>
              </a:rPr>
              <a:t>are managed by state agencies in Maryland (Maryland Department of Natural Resources) and Virginia (Virginia Marine Resource Commission) </a:t>
            </a:r>
            <a:endParaRPr lang="en-US" sz="3000" dirty="0" smtClean="0">
              <a:solidFill>
                <a:srgbClr val="FFFF00"/>
              </a:solidFill>
              <a:latin typeface="Segoe Print" panose="02000600000000000000" pitchFamily="2" charset="0"/>
            </a:endParaRPr>
          </a:p>
          <a:p>
            <a:pPr lvl="1"/>
            <a:r>
              <a:rPr lang="en-US" sz="2600" dirty="0" smtClean="0">
                <a:solidFill>
                  <a:srgbClr val="FFFF00"/>
                </a:solidFill>
                <a:latin typeface="Segoe Print" panose="02000600000000000000" pitchFamily="2" charset="0"/>
              </a:rPr>
              <a:t>State’s decide how many oysters to take out of the water*</a:t>
            </a:r>
            <a:endParaRPr lang="en-US" sz="2600" dirty="0">
              <a:solidFill>
                <a:srgbClr val="FFFF00"/>
              </a:solidFill>
              <a:latin typeface="Segoe Print" panose="02000600000000000000" pitchFamily="2" charset="0"/>
            </a:endParaRPr>
          </a:p>
          <a:p>
            <a:pPr lvl="1"/>
            <a:r>
              <a:rPr lang="en-US" sz="2600" dirty="0" smtClean="0">
                <a:solidFill>
                  <a:srgbClr val="FFFF00"/>
                </a:solidFill>
                <a:latin typeface="Segoe Print" panose="02000600000000000000" pitchFamily="2" charset="0"/>
              </a:rPr>
              <a:t>*for the most part</a:t>
            </a:r>
          </a:p>
          <a:p>
            <a:r>
              <a:rPr lang="en-US" sz="3000" dirty="0" smtClean="0">
                <a:solidFill>
                  <a:srgbClr val="FFFF00"/>
                </a:solidFill>
                <a:latin typeface="Segoe Print" panose="02000600000000000000" pitchFamily="2" charset="0"/>
              </a:rPr>
              <a:t>How does management decide to manage oysters?</a:t>
            </a:r>
            <a:endParaRPr lang="en-US" sz="3000" dirty="0">
              <a:solidFill>
                <a:srgbClr val="FFFF00"/>
              </a:solidFill>
              <a:latin typeface="Segoe Print" panose="02000600000000000000" pitchFamily="2" charset="0"/>
            </a:endParaRPr>
          </a:p>
        </p:txBody>
      </p:sp>
      <p:pic>
        <p:nvPicPr>
          <p:cNvPr id="15364" name="Picture 4" descr="Image result for maryland department of natural resourc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01748" y="5847586"/>
            <a:ext cx="2590800" cy="785457"/>
          </a:xfrm>
          <a:prstGeom prst="rect">
            <a:avLst/>
          </a:prstGeom>
          <a:noFill/>
          <a:extLst>
            <a:ext uri="{909E8E84-426E-40DD-AFC4-6F175D3DCCD1}">
              <a14:hiddenFill xmlns:a14="http://schemas.microsoft.com/office/drawing/2010/main" xmlns="">
                <a:solidFill>
                  <a:srgbClr val="FFFFFF"/>
                </a:solidFill>
              </a14:hiddenFill>
            </a:ext>
          </a:extLst>
        </p:spPr>
      </p:pic>
      <p:pic>
        <p:nvPicPr>
          <p:cNvPr id="15366" name="Picture 6" descr="Image result for vmr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6275" y="5395911"/>
            <a:ext cx="1228725" cy="1304926"/>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Image result for oyste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Image result for pirat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Image result for oyste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Image result for pirat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descr="Image result for oyste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Image result for pirat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151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371600"/>
            <a:ext cx="8229600" cy="1143000"/>
          </a:xfrm>
        </p:spPr>
        <p:txBody>
          <a:bodyPr>
            <a:normAutofit fontScale="90000"/>
          </a:bodyPr>
          <a:lstStyle/>
          <a:p>
            <a:r>
              <a:rPr lang="en-US" dirty="0" smtClean="0">
                <a:solidFill>
                  <a:srgbClr val="FFFF00"/>
                </a:solidFill>
                <a:latin typeface="Segoe Print" panose="02000600000000000000" pitchFamily="2" charset="0"/>
              </a:rPr>
              <a:t>Management of Oysters in the Chesapeake Bay</a:t>
            </a:r>
            <a:endParaRPr lang="en-US" dirty="0">
              <a:solidFill>
                <a:srgbClr val="FFFF00"/>
              </a:solidFill>
              <a:latin typeface="Segoe Print" panose="02000600000000000000" pitchFamily="2" charset="0"/>
            </a:endParaRPr>
          </a:p>
        </p:txBody>
      </p:sp>
      <p:sp>
        <p:nvSpPr>
          <p:cNvPr id="4" name="Rectangle 3"/>
          <p:cNvSpPr/>
          <p:nvPr/>
        </p:nvSpPr>
        <p:spPr>
          <a:xfrm rot="20640588">
            <a:off x="116209" y="3236181"/>
            <a:ext cx="3687228" cy="769441"/>
          </a:xfrm>
          <a:prstGeom prst="rect">
            <a:avLst/>
          </a:prstGeom>
          <a:noFill/>
        </p:spPr>
        <p:txBody>
          <a:bodyPr wrap="none" lIns="91440" tIns="45720" rIns="91440" bIns="45720">
            <a:spAutoFit/>
          </a:bodyPr>
          <a:lstStyle/>
          <a:p>
            <a:pPr algn="ctr"/>
            <a:r>
              <a:rPr lang="en-US" sz="4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Segoe Print" panose="02000600000000000000" pitchFamily="2" charset="0"/>
              </a:rPr>
              <a:t>Complicated</a:t>
            </a:r>
            <a:endParaRPr lang="en-US" sz="4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Segoe Print" panose="02000600000000000000" pitchFamily="2" charset="0"/>
            </a:endParaRPr>
          </a:p>
        </p:txBody>
      </p:sp>
      <p:sp>
        <p:nvSpPr>
          <p:cNvPr id="5" name="Rectangle 4"/>
          <p:cNvSpPr/>
          <p:nvPr/>
        </p:nvSpPr>
        <p:spPr>
          <a:xfrm rot="965673">
            <a:off x="4639622" y="5456714"/>
            <a:ext cx="3801041" cy="769441"/>
          </a:xfrm>
          <a:prstGeom prst="rect">
            <a:avLst/>
          </a:prstGeom>
          <a:noFill/>
        </p:spPr>
        <p:txBody>
          <a:bodyPr wrap="none" lIns="91440" tIns="45720" rIns="91440" bIns="45720">
            <a:spAutoFit/>
          </a:bodyPr>
          <a:lstStyle/>
          <a:p>
            <a:pPr algn="ct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2D050"/>
                </a:solidFill>
                <a:effectLst>
                  <a:outerShdw blurRad="41275" dist="12700" dir="12000000" algn="tl" rotWithShape="0">
                    <a:srgbClr val="000000">
                      <a:alpha val="40000"/>
                    </a:srgbClr>
                  </a:outerShdw>
                </a:effectLst>
                <a:latin typeface="Segoe Print" panose="02000600000000000000" pitchFamily="2" charset="0"/>
              </a:rPr>
              <a:t>Long</a:t>
            </a:r>
            <a:r>
              <a:rPr lang="en-US" sz="4400" b="1" cap="none" spc="0" dirty="0" smtClean="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Segoe Print" panose="02000600000000000000" pitchFamily="2" charset="0"/>
              </a:rPr>
              <a:t> </a:t>
            </a: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92D050"/>
                </a:solidFill>
                <a:effectLst>
                  <a:outerShdw blurRad="41275" dist="12700" dir="12000000" algn="tl" rotWithShape="0">
                    <a:srgbClr val="000000">
                      <a:alpha val="40000"/>
                    </a:srgbClr>
                  </a:outerShdw>
                </a:effectLst>
                <a:latin typeface="Segoe Print" panose="02000600000000000000" pitchFamily="2" charset="0"/>
              </a:rPr>
              <a:t>process</a:t>
            </a:r>
            <a:endParaRPr lang="en-US" sz="4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Segoe Print" panose="02000600000000000000" pitchFamily="2" charset="0"/>
            </a:endParaRPr>
          </a:p>
        </p:txBody>
      </p:sp>
      <p:sp>
        <p:nvSpPr>
          <p:cNvPr id="6" name="Rectangle 5"/>
          <p:cNvSpPr/>
          <p:nvPr/>
        </p:nvSpPr>
        <p:spPr>
          <a:xfrm rot="965673">
            <a:off x="4739272" y="3182932"/>
            <a:ext cx="4049507" cy="769441"/>
          </a:xfrm>
          <a:prstGeom prst="rect">
            <a:avLst/>
          </a:prstGeom>
          <a:noFill/>
        </p:spPr>
        <p:txBody>
          <a:bodyPr wrap="none" lIns="91440" tIns="45720" rIns="91440" bIns="45720">
            <a:spAutoFit/>
          </a:bodyPr>
          <a:lstStyle/>
          <a:p>
            <a:pPr algn="ctr"/>
            <a:r>
              <a:rPr lang="en-US" sz="4400" b="1" spc="100" dirty="0" smtClean="0">
                <a:ln w="18000">
                  <a:solidFill>
                    <a:schemeClr val="accent1">
                      <a:satMod val="200000"/>
                      <a:tint val="72000"/>
                    </a:schemeClr>
                  </a:solidFill>
                  <a:prstDash val="solid"/>
                </a:ln>
                <a:solidFill>
                  <a:srgbClr val="00B0F0"/>
                </a:solidFill>
                <a:effectLst>
                  <a:outerShdw blurRad="25000" dist="20000" dir="16020000" algn="tl">
                    <a:schemeClr val="accent1">
                      <a:satMod val="200000"/>
                      <a:shade val="1000"/>
                      <a:alpha val="60000"/>
                    </a:schemeClr>
                  </a:outerShdw>
                </a:effectLst>
                <a:latin typeface="Segoe Print" panose="02000600000000000000" pitchFamily="2" charset="0"/>
              </a:rPr>
              <a:t>Many</a:t>
            </a:r>
            <a:r>
              <a:rPr lang="en-US" sz="4400" b="1" cap="none" spc="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Segoe Print" panose="02000600000000000000" pitchFamily="2" charset="0"/>
              </a:rPr>
              <a:t> </a:t>
            </a:r>
            <a:r>
              <a:rPr lang="en-US" sz="4400" b="1" spc="100" dirty="0" smtClean="0">
                <a:ln w="18000">
                  <a:solidFill>
                    <a:schemeClr val="accent1">
                      <a:satMod val="200000"/>
                      <a:tint val="72000"/>
                    </a:schemeClr>
                  </a:solidFill>
                  <a:prstDash val="solid"/>
                </a:ln>
                <a:solidFill>
                  <a:srgbClr val="00B0F0"/>
                </a:solidFill>
                <a:effectLst>
                  <a:outerShdw blurRad="25000" dist="20000" dir="16020000" algn="tl">
                    <a:schemeClr val="accent1">
                      <a:satMod val="200000"/>
                      <a:shade val="1000"/>
                      <a:alpha val="60000"/>
                    </a:schemeClr>
                  </a:outerShdw>
                </a:effectLst>
                <a:latin typeface="Segoe Print" panose="02000600000000000000" pitchFamily="2" charset="0"/>
              </a:rPr>
              <a:t>factors</a:t>
            </a:r>
            <a:endParaRPr lang="en-US"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Segoe Print" panose="02000600000000000000" pitchFamily="2" charset="0"/>
            </a:endParaRPr>
          </a:p>
        </p:txBody>
      </p:sp>
      <p:sp>
        <p:nvSpPr>
          <p:cNvPr id="7" name="Rectangle 6"/>
          <p:cNvSpPr/>
          <p:nvPr/>
        </p:nvSpPr>
        <p:spPr>
          <a:xfrm rot="965673">
            <a:off x="2009642" y="4182073"/>
            <a:ext cx="2900154" cy="769441"/>
          </a:xfrm>
          <a:prstGeom prst="rect">
            <a:avLst/>
          </a:prstGeom>
          <a:noFill/>
        </p:spPr>
        <p:txBody>
          <a:bodyPr wrap="none" lIns="91440" tIns="45720" rIns="91440" bIns="45720">
            <a:spAutoFit/>
          </a:bodyPr>
          <a:lstStyle/>
          <a:p>
            <a:pPr algn="ctr"/>
            <a:r>
              <a:rPr lang="en-US" sz="4400" b="1" dirty="0" smtClean="0">
                <a:ln w="19050">
                  <a:solidFill>
                    <a:schemeClr val="tx2">
                      <a:tint val="1000"/>
                    </a:schemeClr>
                  </a:solidFill>
                  <a:prstDash val="solid"/>
                </a:ln>
                <a:solidFill>
                  <a:schemeClr val="accent5">
                    <a:lumMod val="40000"/>
                    <a:lumOff val="60000"/>
                  </a:schemeClr>
                </a:solidFill>
                <a:effectLst>
                  <a:outerShdw blurRad="50000" dist="50800" dir="7500000" algn="tl">
                    <a:srgbClr val="000000">
                      <a:shade val="5000"/>
                      <a:alpha val="35000"/>
                    </a:srgbClr>
                  </a:outerShdw>
                </a:effectLst>
                <a:latin typeface="Segoe Print" panose="02000600000000000000" pitchFamily="2" charset="0"/>
              </a:rPr>
              <a:t>Expensive</a:t>
            </a:r>
            <a:endParaRPr lang="en-US" sz="4400" b="1" cap="none" spc="0" dirty="0">
              <a:ln w="12700">
                <a:solidFill>
                  <a:schemeClr val="tx2">
                    <a:satMod val="155000"/>
                  </a:schemeClr>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Segoe Print" panose="02000600000000000000" pitchFamily="2" charset="0"/>
            </a:endParaRPr>
          </a:p>
        </p:txBody>
      </p:sp>
      <p:sp>
        <p:nvSpPr>
          <p:cNvPr id="8" name="Rectangle 7"/>
          <p:cNvSpPr/>
          <p:nvPr/>
        </p:nvSpPr>
        <p:spPr>
          <a:xfrm rot="20955687">
            <a:off x="1264676" y="5696390"/>
            <a:ext cx="2993127" cy="769441"/>
          </a:xfrm>
          <a:prstGeom prst="rect">
            <a:avLst/>
          </a:prstGeom>
          <a:noFill/>
        </p:spPr>
        <p:txBody>
          <a:bodyPr wrap="none" lIns="91440" tIns="45720" rIns="91440" bIns="45720">
            <a:spAutoFit/>
          </a:bodyPr>
          <a:lstStyle/>
          <a:p>
            <a:pPr algn="ctr"/>
            <a:r>
              <a:rPr lang="en-US" sz="4400" b="1"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Segoe Print" panose="02000600000000000000" pitchFamily="2" charset="0"/>
              </a:rPr>
              <a:t>Necessary</a:t>
            </a:r>
            <a:endParaRPr lang="en-US" sz="4400" b="1" cap="none" spc="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Segoe Print" panose="02000600000000000000" pitchFamily="2" charset="0"/>
            </a:endParaRPr>
          </a:p>
        </p:txBody>
      </p:sp>
      <p:sp>
        <p:nvSpPr>
          <p:cNvPr id="9" name="Rectangle 8"/>
          <p:cNvSpPr/>
          <p:nvPr/>
        </p:nvSpPr>
        <p:spPr>
          <a:xfrm rot="20417623">
            <a:off x="236307" y="4934905"/>
            <a:ext cx="2177199" cy="769441"/>
          </a:xfrm>
          <a:prstGeom prst="rect">
            <a:avLst/>
          </a:prstGeom>
          <a:noFill/>
        </p:spPr>
        <p:txBody>
          <a:bodyPr wrap="none" lIns="91440" tIns="45720" rIns="91440" bIns="45720">
            <a:spAutoFit/>
          </a:bodyPr>
          <a:lstStyle/>
          <a:p>
            <a:pPr algn="ctr"/>
            <a:r>
              <a:rPr lang="en-US" sz="4400" dirty="0" smtClean="0">
                <a:ln w="10160">
                  <a:solidFill>
                    <a:schemeClr val="accent1"/>
                  </a:solidFill>
                  <a:prstDash val="solid"/>
                </a:ln>
                <a:solidFill>
                  <a:srgbClr val="92D050"/>
                </a:solidFill>
                <a:effectLst>
                  <a:outerShdw blurRad="38100" dist="32000" dir="5400000" algn="tl">
                    <a:srgbClr val="000000">
                      <a:alpha val="30000"/>
                    </a:srgbClr>
                  </a:outerShdw>
                </a:effectLst>
                <a:latin typeface="Segoe Print" panose="02000600000000000000" pitchFamily="2" charset="0"/>
              </a:rPr>
              <a:t>Helpful</a:t>
            </a:r>
            <a:endParaRPr lang="en-US" sz="4400" b="1" cap="none" spc="0"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latin typeface="Segoe Print" panose="02000600000000000000" pitchFamily="2" charset="0"/>
            </a:endParaRPr>
          </a:p>
        </p:txBody>
      </p:sp>
      <p:sp>
        <p:nvSpPr>
          <p:cNvPr id="10" name="Rectangle 9"/>
          <p:cNvSpPr/>
          <p:nvPr/>
        </p:nvSpPr>
        <p:spPr>
          <a:xfrm rot="965673">
            <a:off x="5210560" y="4497295"/>
            <a:ext cx="396454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anose="02000600000000000000" pitchFamily="2" charset="0"/>
              </a:rPr>
              <a:t>Participatory</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anose="02000600000000000000" pitchFamily="2" charset="0"/>
            </a:endParaRPr>
          </a:p>
        </p:txBody>
      </p:sp>
      <p:sp>
        <p:nvSpPr>
          <p:cNvPr id="11" name="Rectangle 10"/>
          <p:cNvSpPr/>
          <p:nvPr/>
        </p:nvSpPr>
        <p:spPr>
          <a:xfrm rot="941811">
            <a:off x="5267194" y="4234019"/>
            <a:ext cx="3778441" cy="104142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099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80">
                                          <p:stCondLst>
                                            <p:cond delay="0"/>
                                          </p:stCondLst>
                                        </p:cTn>
                                        <p:tgtEl>
                                          <p:spTgt spid="10"/>
                                        </p:tgtEl>
                                      </p:cBhvr>
                                    </p:animEffect>
                                    <p:anim calcmode="lin" valueType="num">
                                      <p:cBhvr>
                                        <p:cTn id="4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8" dur="26">
                                          <p:stCondLst>
                                            <p:cond delay="650"/>
                                          </p:stCondLst>
                                        </p:cTn>
                                        <p:tgtEl>
                                          <p:spTgt spid="10"/>
                                        </p:tgtEl>
                                      </p:cBhvr>
                                      <p:to x="100000" y="60000"/>
                                    </p:animScale>
                                    <p:animScale>
                                      <p:cBhvr>
                                        <p:cTn id="49" dur="166" decel="50000">
                                          <p:stCondLst>
                                            <p:cond delay="676"/>
                                          </p:stCondLst>
                                        </p:cTn>
                                        <p:tgtEl>
                                          <p:spTgt spid="10"/>
                                        </p:tgtEl>
                                      </p:cBhvr>
                                      <p:to x="100000" y="100000"/>
                                    </p:animScale>
                                    <p:animScale>
                                      <p:cBhvr>
                                        <p:cTn id="50" dur="26">
                                          <p:stCondLst>
                                            <p:cond delay="1312"/>
                                          </p:stCondLst>
                                        </p:cTn>
                                        <p:tgtEl>
                                          <p:spTgt spid="10"/>
                                        </p:tgtEl>
                                      </p:cBhvr>
                                      <p:to x="100000" y="80000"/>
                                    </p:animScale>
                                    <p:animScale>
                                      <p:cBhvr>
                                        <p:cTn id="51" dur="166" decel="50000">
                                          <p:stCondLst>
                                            <p:cond delay="1338"/>
                                          </p:stCondLst>
                                        </p:cTn>
                                        <p:tgtEl>
                                          <p:spTgt spid="10"/>
                                        </p:tgtEl>
                                      </p:cBhvr>
                                      <p:to x="100000" y="100000"/>
                                    </p:animScale>
                                    <p:animScale>
                                      <p:cBhvr>
                                        <p:cTn id="52" dur="26">
                                          <p:stCondLst>
                                            <p:cond delay="1642"/>
                                          </p:stCondLst>
                                        </p:cTn>
                                        <p:tgtEl>
                                          <p:spTgt spid="10"/>
                                        </p:tgtEl>
                                      </p:cBhvr>
                                      <p:to x="100000" y="90000"/>
                                    </p:animScale>
                                    <p:animScale>
                                      <p:cBhvr>
                                        <p:cTn id="53" dur="166" decel="50000">
                                          <p:stCondLst>
                                            <p:cond delay="1668"/>
                                          </p:stCondLst>
                                        </p:cTn>
                                        <p:tgtEl>
                                          <p:spTgt spid="10"/>
                                        </p:tgtEl>
                                      </p:cBhvr>
                                      <p:to x="100000" y="100000"/>
                                    </p:animScale>
                                    <p:animScale>
                                      <p:cBhvr>
                                        <p:cTn id="54" dur="26">
                                          <p:stCondLst>
                                            <p:cond delay="1808"/>
                                          </p:stCondLst>
                                        </p:cTn>
                                        <p:tgtEl>
                                          <p:spTgt spid="10"/>
                                        </p:tgtEl>
                                      </p:cBhvr>
                                      <p:to x="100000" y="95000"/>
                                    </p:animScale>
                                    <p:animScale>
                                      <p:cBhvr>
                                        <p:cTn id="55" dur="166" decel="50000">
                                          <p:stCondLst>
                                            <p:cond delay="1834"/>
                                          </p:stCondLst>
                                        </p:cTn>
                                        <p:tgtEl>
                                          <p:spTgt spid="10"/>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066800"/>
            <a:ext cx="8229600" cy="1143000"/>
          </a:xfrm>
        </p:spPr>
        <p:txBody>
          <a:bodyPr/>
          <a:lstStyle/>
          <a:p>
            <a:r>
              <a:rPr lang="en-US" dirty="0" smtClean="0">
                <a:solidFill>
                  <a:srgbClr val="FFFF00"/>
                </a:solidFill>
                <a:latin typeface="Segoe Print" panose="02000600000000000000" pitchFamily="2" charset="0"/>
              </a:rPr>
              <a:t>Participatory management</a:t>
            </a:r>
            <a:endParaRPr lang="en-US" dirty="0">
              <a:solidFill>
                <a:srgbClr val="FFFF00"/>
              </a:solidFill>
              <a:latin typeface="Segoe Print" panose="02000600000000000000" pitchFamily="2" charset="0"/>
            </a:endParaRPr>
          </a:p>
        </p:txBody>
      </p:sp>
      <p:sp>
        <p:nvSpPr>
          <p:cNvPr id="3" name="Content Placeholder 2"/>
          <p:cNvSpPr>
            <a:spLocks noGrp="1"/>
          </p:cNvSpPr>
          <p:nvPr>
            <p:ph idx="1"/>
          </p:nvPr>
        </p:nvSpPr>
        <p:spPr>
          <a:xfrm>
            <a:off x="457200" y="2110666"/>
            <a:ext cx="8229600" cy="2232734"/>
          </a:xfrm>
        </p:spPr>
        <p:txBody>
          <a:bodyPr>
            <a:normAutofit/>
          </a:bodyPr>
          <a:lstStyle/>
          <a:p>
            <a:r>
              <a:rPr lang="en-US" sz="2800" dirty="0" smtClean="0">
                <a:solidFill>
                  <a:srgbClr val="FFFF00"/>
                </a:solidFill>
                <a:latin typeface="Segoe Print" panose="02000600000000000000" pitchFamily="2" charset="0"/>
              </a:rPr>
              <a:t>The people who make management decisions ask stakeholder’s opinions on how oysters should be managed</a:t>
            </a:r>
          </a:p>
          <a:p>
            <a:r>
              <a:rPr lang="en-US" sz="2800" dirty="0" smtClean="0">
                <a:solidFill>
                  <a:srgbClr val="FFFF00"/>
                </a:solidFill>
                <a:latin typeface="Segoe Print" panose="02000600000000000000" pitchFamily="2" charset="0"/>
              </a:rPr>
              <a:t>Who are stakeholders??</a:t>
            </a:r>
            <a:endParaRPr lang="en-US" sz="2800" dirty="0">
              <a:solidFill>
                <a:srgbClr val="FFFF00"/>
              </a:solidFill>
              <a:latin typeface="Segoe Print" panose="02000600000000000000" pitchFamily="2" charset="0"/>
            </a:endParaRPr>
          </a:p>
        </p:txBody>
      </p:sp>
      <p:grpSp>
        <p:nvGrpSpPr>
          <p:cNvPr id="5" name="Group 4"/>
          <p:cNvGrpSpPr/>
          <p:nvPr/>
        </p:nvGrpSpPr>
        <p:grpSpPr>
          <a:xfrm>
            <a:off x="345877" y="4030100"/>
            <a:ext cx="2133600" cy="1480066"/>
            <a:chOff x="609600" y="3886200"/>
            <a:chExt cx="2133600" cy="1480066"/>
          </a:xfrm>
        </p:grpSpPr>
        <p:pic>
          <p:nvPicPr>
            <p:cNvPr id="5122" name="Picture 2" descr="C:\Users\tgoelz\AppData\Local\Microsoft\Windows\Temporary Internet Files\Content.IE5\3CKKQFI0\Fisherman[1].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3886200"/>
              <a:ext cx="2133600" cy="11715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838200" y="4996934"/>
              <a:ext cx="1905000" cy="369332"/>
            </a:xfrm>
            <a:prstGeom prst="rect">
              <a:avLst/>
            </a:prstGeom>
            <a:noFill/>
          </p:spPr>
          <p:txBody>
            <a:bodyPr wrap="square" rtlCol="0">
              <a:spAutoFit/>
            </a:bodyPr>
            <a:lstStyle/>
            <a:p>
              <a:r>
                <a:rPr lang="en-US" dirty="0" smtClean="0"/>
                <a:t>Watermen</a:t>
              </a:r>
              <a:endParaRPr lang="en-US" dirty="0"/>
            </a:p>
          </p:txBody>
        </p:sp>
      </p:grpSp>
      <p:grpSp>
        <p:nvGrpSpPr>
          <p:cNvPr id="12" name="Group 11"/>
          <p:cNvGrpSpPr/>
          <p:nvPr/>
        </p:nvGrpSpPr>
        <p:grpSpPr>
          <a:xfrm>
            <a:off x="7521756" y="3442911"/>
            <a:ext cx="1542872" cy="1571625"/>
            <a:chOff x="7467600" y="3486150"/>
            <a:chExt cx="1542872" cy="1571625"/>
          </a:xfrm>
        </p:grpSpPr>
        <p:sp>
          <p:nvSpPr>
            <p:cNvPr id="10" name="TextBox 9"/>
            <p:cNvSpPr txBox="1"/>
            <p:nvPr/>
          </p:nvSpPr>
          <p:spPr>
            <a:xfrm>
              <a:off x="7467600" y="4688443"/>
              <a:ext cx="1542872" cy="369332"/>
            </a:xfrm>
            <a:prstGeom prst="rect">
              <a:avLst/>
            </a:prstGeom>
            <a:noFill/>
          </p:spPr>
          <p:txBody>
            <a:bodyPr wrap="square" rtlCol="0">
              <a:spAutoFit/>
            </a:bodyPr>
            <a:lstStyle/>
            <a:p>
              <a:r>
                <a:rPr lang="en-US" dirty="0" smtClean="0"/>
                <a:t>Government</a:t>
              </a:r>
              <a:endParaRPr lang="en-US" dirty="0"/>
            </a:p>
          </p:txBody>
        </p:sp>
        <p:pic>
          <p:nvPicPr>
            <p:cNvPr id="5123" name="Picture 3" descr="C:\Users\tgoelz\AppData\Local\Microsoft\Windows\Temporary Internet Files\Content.IE5\3CKKQFI0\US-GreatSeal-Obverse[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7600" y="3486150"/>
              <a:ext cx="1257300" cy="125730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5126" name="Picture 6" descr="C:\Users\tgoelz\AppData\Local\Microsoft\Windows\Temporary Internet Files\Content.IE5\3CKKQFI0\girl-scientist-with-insect-jar[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02725" y="4220868"/>
            <a:ext cx="944556" cy="1305291"/>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C:\Users\tgoelz\AppData\Local\Microsoft\Windows\Temporary Internet Files\Content.IE5\H9BB1DTN\Aliment%20aquacole%20%20farine%20de%20poisson%20Illustration%20du%20dessinateur%20Red,%20tirée%20d’un%20article%20de%20l’Age%20de%20Faire%20%20Sauvons%20les%[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102" y="5494991"/>
            <a:ext cx="1067591" cy="1249452"/>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4" descr="Image result for oyste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Image result for pirate"/>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4" descr="Image result for oyste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2" descr="Image result for pirate"/>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4" descr="Image result for oyste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Image result for pirate"/>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2289" name="Picture 1" descr="C:\Users\mcguire\AppData\Local\Microsoft\Windows\Temporary Internet Files\Content.IE5\9KJE2EBS\dibujo_de_chef[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463628" y="5165862"/>
            <a:ext cx="1124750" cy="1292816"/>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descr="C:\Users\mcguire\AppData\Local\Microsoft\Windows\Temporary Internet Files\Content.IE5\DO1YFN7F\16222-illustration-of-green-hand-prints-pv[1].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488618" y="4045796"/>
            <a:ext cx="1743075" cy="1046209"/>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C:\Users\mcguire\AppData\Local\Microsoft\Windows\Temporary Internet Files\Content.IE5\W0D3S458\stick-figure-family[1].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793331" y="5218696"/>
            <a:ext cx="1557337" cy="12433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346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1143000"/>
            <a:ext cx="9416451" cy="1143000"/>
          </a:xfrm>
        </p:spPr>
        <p:txBody>
          <a:bodyPr>
            <a:normAutofit fontScale="90000"/>
          </a:bodyPr>
          <a:lstStyle/>
          <a:p>
            <a:r>
              <a:rPr lang="en-US" dirty="0" smtClean="0">
                <a:solidFill>
                  <a:srgbClr val="FFFF00"/>
                </a:solidFill>
                <a:latin typeface="Segoe Print" panose="02000600000000000000" pitchFamily="2" charset="0"/>
              </a:rPr>
              <a:t>Who are Stakeholders - Example</a:t>
            </a:r>
            <a:endParaRPr lang="en-US" dirty="0">
              <a:solidFill>
                <a:srgbClr val="FFFF00"/>
              </a:solidFill>
              <a:latin typeface="Segoe Print" panose="02000600000000000000" pitchFamily="2" charset="0"/>
            </a:endParaRPr>
          </a:p>
        </p:txBody>
      </p:sp>
      <p:sp>
        <p:nvSpPr>
          <p:cNvPr id="3" name="Content Placeholder 2"/>
          <p:cNvSpPr>
            <a:spLocks noGrp="1"/>
          </p:cNvSpPr>
          <p:nvPr>
            <p:ph idx="1"/>
          </p:nvPr>
        </p:nvSpPr>
        <p:spPr>
          <a:xfrm>
            <a:off x="130175" y="2133600"/>
            <a:ext cx="5577815" cy="4953000"/>
          </a:xfrm>
        </p:spPr>
        <p:txBody>
          <a:bodyPr>
            <a:normAutofit fontScale="85000" lnSpcReduction="20000"/>
          </a:bodyPr>
          <a:lstStyle/>
          <a:p>
            <a:r>
              <a:rPr lang="en-US" dirty="0" smtClean="0">
                <a:solidFill>
                  <a:srgbClr val="FFFF00"/>
                </a:solidFill>
                <a:latin typeface="Segoe Print" panose="02000600000000000000" pitchFamily="2" charset="0"/>
              </a:rPr>
              <a:t>A middle school has decided to serve chocolate ice cream every day. What groups of people associated with the school may care about this decision? What are the likely opinions of each of these groups?</a:t>
            </a:r>
          </a:p>
          <a:p>
            <a:pPr lvl="1"/>
            <a:r>
              <a:rPr lang="en-US" dirty="0" smtClean="0">
                <a:solidFill>
                  <a:srgbClr val="FFFF00"/>
                </a:solidFill>
                <a:latin typeface="Segoe Print" panose="02000600000000000000" pitchFamily="2" charset="0"/>
              </a:rPr>
              <a:t>Ex: Which stakeholder group would find the fact that students might be hyper from all the extra ice cream to be most important? </a:t>
            </a:r>
          </a:p>
          <a:p>
            <a:pPr lvl="1"/>
            <a:r>
              <a:rPr lang="en-US" dirty="0" smtClean="0">
                <a:solidFill>
                  <a:srgbClr val="FFFF00"/>
                </a:solidFill>
                <a:latin typeface="Segoe Print" panose="02000600000000000000" pitchFamily="2" charset="0"/>
              </a:rPr>
              <a:t>Answer – Teachers!!</a:t>
            </a:r>
            <a:endParaRPr lang="en-US" dirty="0">
              <a:solidFill>
                <a:srgbClr val="FFFF00"/>
              </a:solidFill>
              <a:latin typeface="Segoe Print" panose="02000600000000000000" pitchFamily="2" charset="0"/>
            </a:endParaRPr>
          </a:p>
        </p:txBody>
      </p:sp>
      <p:sp>
        <p:nvSpPr>
          <p:cNvPr id="14" name="AutoShape 2" descr="Image result for chocolate ice cream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descr="Image result for oys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Image result for pirat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1266" name="Picture 2" descr="C:\Users\mcguire\AppData\Local\Microsoft\Windows\Temporary Internet Files\Content.IE5\JNI50RVK\IMG_5058[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42953" y="3124200"/>
            <a:ext cx="3239213" cy="2162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562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19200"/>
            <a:ext cx="8229600" cy="1143000"/>
          </a:xfrm>
        </p:spPr>
        <p:txBody>
          <a:bodyPr/>
          <a:lstStyle/>
          <a:p>
            <a:r>
              <a:rPr lang="en-US" dirty="0" smtClean="0">
                <a:solidFill>
                  <a:srgbClr val="FFFF00"/>
                </a:solidFill>
                <a:latin typeface="Segoe Print" panose="02000600000000000000" pitchFamily="2" charset="0"/>
              </a:rPr>
              <a:t>Watermen</a:t>
            </a:r>
            <a:endParaRPr lang="en-US" dirty="0">
              <a:solidFill>
                <a:srgbClr val="FFFF00"/>
              </a:solidFill>
              <a:latin typeface="Segoe Print" panose="02000600000000000000" pitchFamily="2" charset="0"/>
            </a:endParaRPr>
          </a:p>
        </p:txBody>
      </p:sp>
      <p:sp>
        <p:nvSpPr>
          <p:cNvPr id="3" name="Content Placeholder 2"/>
          <p:cNvSpPr>
            <a:spLocks noGrp="1"/>
          </p:cNvSpPr>
          <p:nvPr>
            <p:ph idx="1"/>
          </p:nvPr>
        </p:nvSpPr>
        <p:spPr>
          <a:xfrm>
            <a:off x="481299" y="2798504"/>
            <a:ext cx="8229600" cy="3505200"/>
          </a:xfrm>
        </p:spPr>
        <p:txBody>
          <a:bodyPr>
            <a:normAutofit fontScale="92500" lnSpcReduction="20000"/>
          </a:bodyPr>
          <a:lstStyle/>
          <a:p>
            <a:r>
              <a:rPr lang="en-US" dirty="0" smtClean="0">
                <a:solidFill>
                  <a:srgbClr val="FFFF00"/>
                </a:solidFill>
                <a:latin typeface="Segoe Print" panose="02000600000000000000" pitchFamily="2" charset="0"/>
              </a:rPr>
              <a:t>Make most of their income off the water (fish for blue crabs and oysters at different points of the year) </a:t>
            </a:r>
          </a:p>
          <a:p>
            <a:r>
              <a:rPr lang="en-US" dirty="0" smtClean="0">
                <a:solidFill>
                  <a:srgbClr val="FFFF00"/>
                </a:solidFill>
                <a:latin typeface="Segoe Print" panose="02000600000000000000" pitchFamily="2" charset="0"/>
              </a:rPr>
              <a:t>5,200 watermen registered in Chesapeake Bay in 2008 (historic levels MUCH higher than this)</a:t>
            </a:r>
          </a:p>
          <a:p>
            <a:r>
              <a:rPr lang="en-US" dirty="0" smtClean="0">
                <a:solidFill>
                  <a:srgbClr val="FFFF00"/>
                </a:solidFill>
                <a:latin typeface="Segoe Print" panose="02000600000000000000" pitchFamily="2" charset="0"/>
              </a:rPr>
              <a:t>Worried about decreasing oyster levels </a:t>
            </a:r>
            <a:r>
              <a:rPr lang="en-US" dirty="0" smtClean="0">
                <a:solidFill>
                  <a:srgbClr val="FFFF00"/>
                </a:solidFill>
                <a:latin typeface="Segoe Print" panose="02000600000000000000" pitchFamily="2" charset="0"/>
                <a:sym typeface="Wingdings" panose="05000000000000000000" pitchFamily="2" charset="2"/>
              </a:rPr>
              <a:t> why?</a:t>
            </a:r>
            <a:endParaRPr lang="en-US" dirty="0">
              <a:solidFill>
                <a:srgbClr val="FFFF00"/>
              </a:solidFill>
              <a:latin typeface="Segoe Print" panose="02000600000000000000" pitchFamily="2" charset="0"/>
            </a:endParaRPr>
          </a:p>
        </p:txBody>
      </p:sp>
      <p:grpSp>
        <p:nvGrpSpPr>
          <p:cNvPr id="4" name="Group 3"/>
          <p:cNvGrpSpPr/>
          <p:nvPr/>
        </p:nvGrpSpPr>
        <p:grpSpPr>
          <a:xfrm>
            <a:off x="6781800" y="1072634"/>
            <a:ext cx="2133600" cy="1480066"/>
            <a:chOff x="609600" y="3886200"/>
            <a:chExt cx="2133600" cy="1480066"/>
          </a:xfrm>
        </p:grpSpPr>
        <p:pic>
          <p:nvPicPr>
            <p:cNvPr id="5" name="Picture 2" descr="C:\Users\tgoelz\AppData\Local\Microsoft\Windows\Temporary Internet Files\Content.IE5\3CKKQFI0\Fisherman[1].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3886200"/>
              <a:ext cx="2133600" cy="11715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838200" y="4996934"/>
              <a:ext cx="1905000" cy="369332"/>
            </a:xfrm>
            <a:prstGeom prst="rect">
              <a:avLst/>
            </a:prstGeom>
            <a:noFill/>
          </p:spPr>
          <p:txBody>
            <a:bodyPr wrap="square" rtlCol="0">
              <a:spAutoFit/>
            </a:bodyPr>
            <a:lstStyle/>
            <a:p>
              <a:r>
                <a:rPr lang="en-US" dirty="0" smtClean="0">
                  <a:solidFill>
                    <a:srgbClr val="FFFF00"/>
                  </a:solidFill>
                  <a:latin typeface="Segoe Print" panose="02000600000000000000" pitchFamily="2" charset="0"/>
                </a:rPr>
                <a:t>Watermen</a:t>
              </a:r>
              <a:endParaRPr lang="en-US" dirty="0">
                <a:solidFill>
                  <a:srgbClr val="FFFF00"/>
                </a:solidFill>
                <a:latin typeface="Segoe Print" panose="02000600000000000000" pitchFamily="2" charset="0"/>
              </a:endParaRPr>
            </a:p>
          </p:txBody>
        </p:sp>
      </p:grpSp>
      <p:pic>
        <p:nvPicPr>
          <p:cNvPr id="17"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33247" y="-56815"/>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43"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83951" y="-44924"/>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89696" y="-29451"/>
            <a:ext cx="1779408" cy="11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Image result for oyst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69104" y="-29451"/>
            <a:ext cx="1391052" cy="1182394"/>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Image result for pira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856" y="-44924"/>
            <a:ext cx="1779408" cy="1185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952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3974</TotalTime>
  <Words>1320</Words>
  <Application>Microsoft Office PowerPoint</Application>
  <PresentationFormat>On-screen Show (4:3)</PresentationFormat>
  <Paragraphs>122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Stakeholders of the Chesapeake Bay: The Curse of the Eastern Oyster</vt:lpstr>
      <vt:lpstr> Importance of Oysters</vt:lpstr>
      <vt:lpstr>Oysters in the Bay, so what?!</vt:lpstr>
      <vt:lpstr>Management!</vt:lpstr>
      <vt:lpstr>Management</vt:lpstr>
      <vt:lpstr>Management of Oysters in the Chesapeake Bay</vt:lpstr>
      <vt:lpstr>Participatory management</vt:lpstr>
      <vt:lpstr>Who are Stakeholders - Example</vt:lpstr>
      <vt:lpstr>Watermen</vt:lpstr>
      <vt:lpstr>Aquaculturists</vt:lpstr>
      <vt:lpstr>Scientists</vt:lpstr>
      <vt:lpstr>Non-Profits</vt:lpstr>
      <vt:lpstr>Government</vt:lpstr>
      <vt:lpstr>Chefs</vt:lpstr>
      <vt:lpstr>Last but not least…Citizens!</vt:lpstr>
      <vt:lpstr>Your turn!</vt:lpstr>
      <vt:lpstr>Possible Policy Considerations Include</vt:lpstr>
    </vt:vector>
  </TitlesOfParts>
  <Company>VIMS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Goelz</dc:creator>
  <cp:lastModifiedBy>ayers</cp:lastModifiedBy>
  <cp:revision>42</cp:revision>
  <dcterms:created xsi:type="dcterms:W3CDTF">2016-03-21T18:16:22Z</dcterms:created>
  <dcterms:modified xsi:type="dcterms:W3CDTF">2017-10-10T17:48:25Z</dcterms:modified>
</cp:coreProperties>
</file>