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5" r:id="rId4"/>
    <p:sldId id="264" r:id="rId5"/>
    <p:sldId id="257" r:id="rId6"/>
    <p:sldId id="266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3416"/>
  </p:normalViewPr>
  <p:slideViewPr>
    <p:cSldViewPr snapToGrid="0" snapToObjects="1">
      <p:cViewPr varScale="1">
        <p:scale>
          <a:sx n="110" d="100"/>
          <a:sy n="110" d="100"/>
        </p:scale>
        <p:origin x="-10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56798-2942-304F-91BF-1DD7A4E628B9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A33C6-47D4-6541-BE43-974EC6C43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4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Answer: Welcome class, have you cracked the code?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9A33C6-47D4-6541-BE43-974EC6C43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6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CHB</a:t>
            </a:r>
            <a:r>
              <a:rPr lang="en-US" baseline="0" dirty="0"/>
              <a:t> comment:  </a:t>
            </a:r>
            <a:r>
              <a:rPr lang="en-US" dirty="0"/>
              <a:t>It</a:t>
            </a:r>
            <a:r>
              <a:rPr lang="en-US" baseline="0" dirty="0"/>
              <a:t> would really  help to show this in greater context.  Here’s a good graphic that shows how this piece fits into the larger structure:  https://www.compoundchem.com/2015/03/24/dna/. And, it’s </a:t>
            </a:r>
            <a:r>
              <a:rPr lang="en-US" baseline="0"/>
              <a:t>Creative Commons.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9A33C6-47D4-6541-BE43-974EC6C43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36B0A-6969-914A-9755-67F15DBD2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929530-BCEC-8A44-99E5-A90451F97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D6E059-9E8D-9E48-91F0-431B6F2B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BD5A6-7100-1349-9969-B661AAF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C1D993-3AEA-A346-8CCD-CB6A40F3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4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2ADAE8-C242-614A-863D-4F88F631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890958-ECF5-6B4F-8B76-5EC2A8A58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E1BE39-5642-4F4F-A6CE-2C94037E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F9F459-1DEE-DD40-96D0-FFB00F6B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1767E-E525-5B44-BB74-487FFE49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FC59C6-3E76-DD45-8114-610B6BCCA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E2D4EE-0B33-1347-A28D-CD5FC44D7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CDD119-B6F7-114A-BDB8-B275CC1AB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05660F-3664-2746-BE35-1F66EF0C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11BC1-ACDB-D847-A667-C842A98F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3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5608E-21AD-BC40-A056-29EEA383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C8FCB-7916-2B43-ABB2-F0B0B58E9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097F3D-E08B-5040-8A06-BE224B7E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5A7A4A-F56F-004A-AB02-E111547E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283162-0874-514D-9B6A-2D928E8F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1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BFA13-7A49-EC42-BB09-BFE8AD36D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16791A-5EFE-F34E-806D-8C3D73257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CEA00-A543-2E4C-9CB2-758ECAD6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ADEBDE-01E4-594C-AFEA-BC025F1C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485B5-78CC-E84C-8E0F-6AA912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4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46124D-69B6-134E-946C-B03C5FDD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4E28D8-1B56-5648-9F4D-60FCC22CD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F80D1C-8DFE-0647-A332-DAA8E6224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1F5DDF-85F6-4541-9790-428782E6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E299A-60D9-7C4D-A11E-51720C86D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0AB1E7-5A7F-3841-B5DC-5AE101FA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3CA34C-9C46-F340-BEC3-C4CEED95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98CAEA-6759-FD40-A77B-02C353FA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A32701-A866-EC44-9BA1-5FA1859D0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464C62-FEB7-C84D-9DA0-41D5F409C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659082-19D7-CB47-80EF-6782AE96D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83ADD5-C791-B143-B589-6BE5AC11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FB6CD2B-3E56-3B44-AD2D-7BE52439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32C461-EBDA-BF48-B063-A429C944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6A163-8076-9449-94D4-A51FF092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23FA70-BD89-BD49-9553-538DC208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54A085B-1DD8-014A-80C6-623E46ED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3ACA26-F8FA-754E-ACDF-F7BBF876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8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49B47DF-193E-7349-A449-0515FD72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B90452-2B54-5045-9DAC-D7CCBE55D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851DF9-B221-9741-994B-6D859FC5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AEEA-3D7B-BA40-924C-7C7B9105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3122E-9E91-C24E-A777-DAE3C525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E0947-948A-5E4C-8379-CA651D380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1A89AF-04FE-5F47-9429-D2C33952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DA47BB-539C-5F4D-A74F-A106209E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C44047-27B6-DE46-816C-6F5BE1D3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31C48-CE48-1B4C-8F2D-1E411A23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9458E1-028D-A047-A3ED-7BF4A6612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0FDA05-B43E-924B-9FD6-B253C1BE2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B890FA-0BFB-8E49-B537-31D43F21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E7F6E3-EFD4-0647-A807-9B4A1B1C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E4CF3C-BF95-7F4F-981A-1C44BC64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6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FDF83C-0931-2641-842D-1830432A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320292-BB88-C847-BEE2-00835B70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F371DA-58F2-004A-962B-98E6EEAC3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694B7-59F8-1A48-9F6F-B9C3FE9DB668}" type="datetimeFigureOut">
              <a:rPr lang="en-US" smtClean="0"/>
              <a:t>4/26/2019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527675-8A1C-3A40-9787-3014265F1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4BE48A-FAC7-C847-B47B-0A9A27DA3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729C-F031-0740-ADED-5078173E5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ZUAleWX7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learn.org.nz/resources/2028-dna-sequenc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1ADC4-9546-4A40-830A-5D3B4E3D15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CSI Sequence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2227FC-0344-D740-8C4C-916E7AF5EF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and background information </a:t>
            </a:r>
          </a:p>
        </p:txBody>
      </p:sp>
    </p:spTree>
    <p:extLst>
      <p:ext uri="{BB962C8B-B14F-4D97-AF65-F5344CB8AC3E}">
        <p14:creationId xmlns:p14="http://schemas.microsoft.com/office/powerpoint/2010/main" val="59571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E0EC59-66F3-E940-8834-6A003779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Sequence Databases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75B67-45CE-CE48-ABF3-BC12351FD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DNA sequences that have previously been identified may be available in databases </a:t>
            </a:r>
          </a:p>
          <a:p>
            <a:r>
              <a:rPr lang="en-US" sz="2000" dirty="0"/>
              <a:t>Scientists can compare new unknown sequences to previously identified ones in a database in order to attempt to identify the unknown</a:t>
            </a:r>
          </a:p>
          <a:p>
            <a:r>
              <a:rPr lang="en-US" sz="2000" dirty="0"/>
              <a:t>Databases: </a:t>
            </a:r>
          </a:p>
          <a:p>
            <a:pPr lvl="1"/>
            <a:r>
              <a:rPr lang="en-US" sz="1600" dirty="0"/>
              <a:t>National Center for Biotechnology Information (NCBI)</a:t>
            </a:r>
          </a:p>
          <a:p>
            <a:pPr lvl="1"/>
            <a:r>
              <a:rPr lang="en-US" sz="1600" dirty="0"/>
              <a:t>GenBank </a:t>
            </a:r>
          </a:p>
          <a:p>
            <a:pPr lvl="1"/>
            <a:r>
              <a:rPr lang="en-US" sz="1600" dirty="0"/>
              <a:t>European Nucleotide Archive </a:t>
            </a:r>
          </a:p>
          <a:p>
            <a:pPr lvl="1"/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B69C49-B39F-4A4D-BDA9-E5948F715D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3840" y="2038784"/>
            <a:ext cx="6233160" cy="3925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D6C2FA-42B3-D749-B01A-0BA4C671F01D}"/>
              </a:ext>
            </a:extLst>
          </p:cNvPr>
          <p:cNvSpPr txBox="1"/>
          <p:nvPr/>
        </p:nvSpPr>
        <p:spPr>
          <a:xfrm>
            <a:off x="10928674" y="5963803"/>
            <a:ext cx="590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NCBI</a:t>
            </a:r>
          </a:p>
        </p:txBody>
      </p:sp>
    </p:spTree>
    <p:extLst>
      <p:ext uri="{BB962C8B-B14F-4D97-AF65-F5344CB8AC3E}">
        <p14:creationId xmlns:p14="http://schemas.microsoft.com/office/powerpoint/2010/main" val="195132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F3D5D-C319-4049-91A8-982065A3E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decode this message?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6616793-EFC0-E848-A4B9-CA67DA774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484314"/>
              </p:ext>
            </p:extLst>
          </p:nvPr>
        </p:nvGraphicFramePr>
        <p:xfrm>
          <a:off x="490330" y="1581439"/>
          <a:ext cx="1358348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48">
                  <a:extLst>
                    <a:ext uri="{9D8B030D-6E8A-4147-A177-3AD203B41FA5}">
                      <a16:colId xmlns:a16="http://schemas.microsoft.com/office/drawing/2014/main" xmlns="" val="5329763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514828411"/>
                    </a:ext>
                  </a:extLst>
                </a:gridCol>
              </a:tblGrid>
              <a:tr h="3209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361636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0133732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928628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467018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781990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80670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4109181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803859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853476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88710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6680422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8447149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73846179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9482096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xmlns="" id="{4048A809-FDF9-8E47-BFE2-0A1B99AA3B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529779"/>
              </p:ext>
            </p:extLst>
          </p:nvPr>
        </p:nvGraphicFramePr>
        <p:xfrm>
          <a:off x="1984512" y="1829917"/>
          <a:ext cx="135834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548">
                  <a:extLst>
                    <a:ext uri="{9D8B030D-6E8A-4147-A177-3AD203B41FA5}">
                      <a16:colId xmlns:a16="http://schemas.microsoft.com/office/drawing/2014/main" xmlns="" val="5329763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514828411"/>
                    </a:ext>
                  </a:extLst>
                </a:gridCol>
              </a:tblGrid>
              <a:tr h="320934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361636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0133732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5928628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467018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781990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480670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4109181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803859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4853476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5887104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6680422"/>
                  </a:ext>
                </a:extLst>
              </a:tr>
              <a:tr h="320934">
                <a:tc>
                  <a:txBody>
                    <a:bodyPr/>
                    <a:lstStyle/>
                    <a:p>
                      <a:r>
                        <a:rPr lang="en-US" sz="16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844714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5AA6CD-9F7F-B24A-B715-0EF6DFD0E14E}"/>
              </a:ext>
            </a:extLst>
          </p:cNvPr>
          <p:cNvSpPr txBox="1"/>
          <p:nvPr/>
        </p:nvSpPr>
        <p:spPr>
          <a:xfrm>
            <a:off x="4511304" y="2071882"/>
            <a:ext cx="6842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23.5.12.3.15.13.5.     3.12.1.19.19. </a:t>
            </a:r>
          </a:p>
          <a:p>
            <a:pPr algn="ctr"/>
            <a:r>
              <a:rPr lang="en-US" sz="3200" b="1" dirty="0"/>
              <a:t>   </a:t>
            </a:r>
          </a:p>
          <a:p>
            <a:pPr algn="ctr"/>
            <a:r>
              <a:rPr lang="en-US" sz="3200" b="1" dirty="0"/>
              <a:t>8.1.22.5.     25.15.21.    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3.18.1.3.11.5.4.        20.8.5.     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3.15.4.5. ?</a:t>
            </a:r>
          </a:p>
        </p:txBody>
      </p:sp>
    </p:spTree>
    <p:extLst>
      <p:ext uri="{BB962C8B-B14F-4D97-AF65-F5344CB8AC3E}">
        <p14:creationId xmlns:p14="http://schemas.microsoft.com/office/powerpoint/2010/main" val="394212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xmlns="" id="{DD143B5A-0F28-BE46-929E-D748B6C60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32" y="2008631"/>
            <a:ext cx="2560320" cy="28407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xmlns="" id="{09DE83CA-E2A3-7E41-8A62-3866F2315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7048" y="2008608"/>
            <a:ext cx="2560320" cy="284076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in front of a store window&#10;&#10;Description automatically generated">
            <a:extLst>
              <a:ext uri="{FF2B5EF4-FFF2-40B4-BE49-F238E27FC236}">
                <a16:creationId xmlns:a16="http://schemas.microsoft.com/office/drawing/2014/main" xmlns="" id="{7FF64B9E-F983-6744-AD67-8D7C2A24C4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448" y="2008608"/>
            <a:ext cx="2560320" cy="284076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at a beach umbrella in the sand&#10;&#10;Description automatically generated">
            <a:extLst>
              <a:ext uri="{FF2B5EF4-FFF2-40B4-BE49-F238E27FC236}">
                <a16:creationId xmlns:a16="http://schemas.microsoft.com/office/drawing/2014/main" xmlns="" id="{EE882EB8-A1BF-DF4D-B051-8572B01F76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54" y="2008608"/>
            <a:ext cx="2560320" cy="2840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3DF7E58-C8F4-5545-B99A-9554EDB46637}"/>
              </a:ext>
            </a:extLst>
          </p:cNvPr>
          <p:cNvSpPr txBox="1"/>
          <p:nvPr/>
        </p:nvSpPr>
        <p:spPr>
          <a:xfrm>
            <a:off x="1128163" y="5422612"/>
            <a:ext cx="4098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Field Work at the Gloucester Point Beach in Virginia, USA</a:t>
            </a:r>
          </a:p>
          <a:p>
            <a:pPr algn="ctr"/>
            <a:r>
              <a:rPr lang="en-US" dirty="0"/>
              <a:t>Here we are collecting sediment and water samples the beach!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5BEFF9-0D32-2945-BB69-22B94A18B800}"/>
              </a:ext>
            </a:extLst>
          </p:cNvPr>
          <p:cNvSpPr txBox="1"/>
          <p:nvPr/>
        </p:nvSpPr>
        <p:spPr>
          <a:xfrm>
            <a:off x="6964900" y="5284113"/>
            <a:ext cx="3998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Lab Work at the Virginia Institute of Marine Science</a:t>
            </a:r>
          </a:p>
          <a:p>
            <a:pPr algn="ctr"/>
            <a:r>
              <a:rPr lang="en-US" dirty="0"/>
              <a:t>Here I am extracting DNA from my beach samples to identify what organisms live in the water and sand.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4FD214-4DFE-C743-8120-0486D6CA23DD}"/>
              </a:ext>
            </a:extLst>
          </p:cNvPr>
          <p:cNvSpPr txBox="1"/>
          <p:nvPr/>
        </p:nvSpPr>
        <p:spPr>
          <a:xfrm>
            <a:off x="371316" y="235059"/>
            <a:ext cx="11402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Stephanie Wilson: I am a graduate student studying nitrogen cycling in coastal ecosystems. I utilize both field and laboratory techniques to answer my research questions. </a:t>
            </a:r>
          </a:p>
        </p:txBody>
      </p:sp>
    </p:spTree>
    <p:extLst>
      <p:ext uri="{BB962C8B-B14F-4D97-AF65-F5344CB8AC3E}">
        <p14:creationId xmlns:p14="http://schemas.microsoft.com/office/powerpoint/2010/main" val="172981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E637A-6C05-CD4E-8F3E-39DB5C90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is like a code!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834B2-3CD2-2E41-810D-547936DF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1501" cy="4351338"/>
          </a:xfrm>
        </p:spPr>
        <p:txBody>
          <a:bodyPr/>
          <a:lstStyle/>
          <a:p>
            <a:r>
              <a:rPr lang="en-US" dirty="0"/>
              <a:t>DNA encodes for genetic material </a:t>
            </a:r>
          </a:p>
          <a:p>
            <a:r>
              <a:rPr lang="en-US" dirty="0"/>
              <a:t>An organism’s genetic code is their blueprint</a:t>
            </a:r>
          </a:p>
          <a:p>
            <a:r>
              <a:rPr lang="en-US" dirty="0"/>
              <a:t>A genetic fingerprint can be used to identify an organism  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072DB9A0-D986-3E46-86BF-C45C0474FC8E}"/>
              </a:ext>
            </a:extLst>
          </p:cNvPr>
          <p:cNvCxnSpPr/>
          <p:nvPr/>
        </p:nvCxnSpPr>
        <p:spPr>
          <a:xfrm flipV="1">
            <a:off x="9486900" y="1690688"/>
            <a:ext cx="609600" cy="1349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DDCD088-A6E1-8A45-9187-BC73BD1AA44F}"/>
              </a:ext>
            </a:extLst>
          </p:cNvPr>
          <p:cNvCxnSpPr>
            <a:cxnSpLocks/>
          </p:cNvCxnSpPr>
          <p:nvPr/>
        </p:nvCxnSpPr>
        <p:spPr>
          <a:xfrm flipV="1">
            <a:off x="9321800" y="2565400"/>
            <a:ext cx="514351" cy="11906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F1FA585-B9FE-3442-A219-4BA56E5AEC74}"/>
              </a:ext>
            </a:extLst>
          </p:cNvPr>
          <p:cNvCxnSpPr/>
          <p:nvPr/>
        </p:nvCxnSpPr>
        <p:spPr>
          <a:xfrm flipV="1">
            <a:off x="9394825" y="2170113"/>
            <a:ext cx="609600" cy="13493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BAF2CFD-0499-9345-8C3B-DF733FC0DC64}"/>
              </a:ext>
            </a:extLst>
          </p:cNvPr>
          <p:cNvCxnSpPr>
            <a:cxnSpLocks/>
          </p:cNvCxnSpPr>
          <p:nvPr/>
        </p:nvCxnSpPr>
        <p:spPr>
          <a:xfrm flipV="1">
            <a:off x="9174163" y="2940050"/>
            <a:ext cx="441324" cy="1047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02C17F7-FD38-3648-8287-25CD859BECB7}"/>
              </a:ext>
            </a:extLst>
          </p:cNvPr>
          <p:cNvCxnSpPr>
            <a:cxnSpLocks/>
          </p:cNvCxnSpPr>
          <p:nvPr/>
        </p:nvCxnSpPr>
        <p:spPr>
          <a:xfrm flipV="1">
            <a:off x="7778752" y="4001294"/>
            <a:ext cx="527048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9D56490-4457-BA46-9044-8147E02EC48A}"/>
              </a:ext>
            </a:extLst>
          </p:cNvPr>
          <p:cNvCxnSpPr>
            <a:cxnSpLocks/>
          </p:cNvCxnSpPr>
          <p:nvPr/>
        </p:nvCxnSpPr>
        <p:spPr>
          <a:xfrm>
            <a:off x="7531101" y="4398964"/>
            <a:ext cx="60959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385FF769-D375-DC4D-9383-496482DD2DB1}"/>
              </a:ext>
            </a:extLst>
          </p:cNvPr>
          <p:cNvCxnSpPr>
            <a:cxnSpLocks/>
          </p:cNvCxnSpPr>
          <p:nvPr/>
        </p:nvCxnSpPr>
        <p:spPr>
          <a:xfrm>
            <a:off x="7277101" y="4810919"/>
            <a:ext cx="7651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C3E569F-B8B4-D54D-8100-DB2B910DD44D}"/>
              </a:ext>
            </a:extLst>
          </p:cNvPr>
          <p:cNvCxnSpPr>
            <a:cxnSpLocks/>
          </p:cNvCxnSpPr>
          <p:nvPr/>
        </p:nvCxnSpPr>
        <p:spPr>
          <a:xfrm>
            <a:off x="7099300" y="5282406"/>
            <a:ext cx="787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xmlns="" id="{A60D202E-EDA7-A64D-B21A-BE3E9464F9EE}"/>
              </a:ext>
            </a:extLst>
          </p:cNvPr>
          <p:cNvCxnSpPr/>
          <p:nvPr/>
        </p:nvCxnSpPr>
        <p:spPr>
          <a:xfrm rot="5400000">
            <a:off x="6299200" y="2108200"/>
            <a:ext cx="4546600" cy="3048000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xmlns="" id="{03AFE697-1400-9D46-9E0D-B6D4B2AA9D52}"/>
              </a:ext>
            </a:extLst>
          </p:cNvPr>
          <p:cNvCxnSpPr>
            <a:cxnSpLocks/>
          </p:cNvCxnSpPr>
          <p:nvPr/>
        </p:nvCxnSpPr>
        <p:spPr>
          <a:xfrm rot="5400000">
            <a:off x="6347619" y="3037681"/>
            <a:ext cx="4678363" cy="1600200"/>
          </a:xfrm>
          <a:prstGeom prst="curvedConnector3">
            <a:avLst>
              <a:gd name="adj1" fmla="val 4511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26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FAF290-064C-E541-A7DD-1F7F9C66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572290-9A93-F543-9851-5A7682FD4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6070601" cy="4195763"/>
          </a:xfrm>
        </p:spPr>
        <p:txBody>
          <a:bodyPr/>
          <a:lstStyle/>
          <a:p>
            <a:r>
              <a:rPr lang="en-US" dirty="0"/>
              <a:t>Deoxyribose nucleic acid </a:t>
            </a:r>
          </a:p>
          <a:p>
            <a:r>
              <a:rPr lang="en-US" dirty="0"/>
              <a:t>Double stranded </a:t>
            </a:r>
          </a:p>
          <a:p>
            <a:r>
              <a:rPr lang="en-US" dirty="0"/>
              <a:t>Made up of four different bases: A, T, C, G </a:t>
            </a:r>
          </a:p>
          <a:p>
            <a:pPr lvl="1"/>
            <a:r>
              <a:rPr lang="en-US" dirty="0"/>
              <a:t>Adenine, Thymine, Cytosine, Guanine</a:t>
            </a:r>
          </a:p>
          <a:p>
            <a:r>
              <a:rPr lang="en-US" dirty="0"/>
              <a:t>Two strands held together by hydrogen bonds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44B2D70-E654-074D-B8BC-C3F4C509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0" y="1690688"/>
            <a:ext cx="4432300" cy="34925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A372463-14D8-2E49-B48B-CA00589114B5}"/>
              </a:ext>
            </a:extLst>
          </p:cNvPr>
          <p:cNvSpPr txBox="1"/>
          <p:nvPr/>
        </p:nvSpPr>
        <p:spPr>
          <a:xfrm>
            <a:off x="10553700" y="2827119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Nitrogenous base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46EB6B-2223-BA47-B364-1C4160A68016}"/>
              </a:ext>
            </a:extLst>
          </p:cNvPr>
          <p:cNvSpPr txBox="1"/>
          <p:nvPr/>
        </p:nvSpPr>
        <p:spPr>
          <a:xfrm>
            <a:off x="7499350" y="1690688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Phosphate Group</a:t>
            </a:r>
          </a:p>
        </p:txBody>
      </p:sp>
    </p:spTree>
    <p:extLst>
      <p:ext uri="{BB962C8B-B14F-4D97-AF65-F5344CB8AC3E}">
        <p14:creationId xmlns:p14="http://schemas.microsoft.com/office/powerpoint/2010/main" val="410912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93BA42-146B-874A-B4C8-38DF72E988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361" y="0"/>
            <a:ext cx="9703278" cy="65714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0C03E-BE77-5C43-BC01-5B67097332DE}"/>
              </a:ext>
            </a:extLst>
          </p:cNvPr>
          <p:cNvSpPr txBox="1"/>
          <p:nvPr/>
        </p:nvSpPr>
        <p:spPr>
          <a:xfrm>
            <a:off x="0" y="6488668"/>
            <a:ext cx="517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www.compoundchem.com</a:t>
            </a:r>
            <a:r>
              <a:rPr lang="en-US" dirty="0"/>
              <a:t>/2015/03/24/</a:t>
            </a:r>
            <a:r>
              <a:rPr lang="en-US" dirty="0" err="1"/>
              <a:t>dna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4798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7B1D7-888A-7447-9C24-A86E5008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Techniques or Biotechnology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BC25ED-D39E-D14A-B4E8-55324AB3B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3104" cy="4351338"/>
          </a:xfrm>
        </p:spPr>
        <p:txBody>
          <a:bodyPr/>
          <a:lstStyle/>
          <a:p>
            <a:r>
              <a:rPr lang="en-US" dirty="0"/>
              <a:t>How do we identify organisms using their DNA?</a:t>
            </a:r>
          </a:p>
          <a:p>
            <a:r>
              <a:rPr lang="en-US" dirty="0"/>
              <a:t>We can use biotechnology techniques such as?  </a:t>
            </a:r>
          </a:p>
          <a:p>
            <a:pPr lvl="1"/>
            <a:r>
              <a:rPr lang="en-US" dirty="0"/>
              <a:t>Gel Electrophoresis </a:t>
            </a:r>
          </a:p>
          <a:p>
            <a:pPr lvl="1"/>
            <a:r>
              <a:rPr lang="en-US" dirty="0"/>
              <a:t>DNA Sequencing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FCF8DAD9-533F-5348-86C3-2AA90874E76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765500" y="2542068"/>
            <a:ext cx="4052949" cy="26200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FB7B98-2CC2-9C46-B09F-6E1DDC2E6EEF}"/>
              </a:ext>
            </a:extLst>
          </p:cNvPr>
          <p:cNvSpPr txBox="1"/>
          <p:nvPr/>
        </p:nvSpPr>
        <p:spPr>
          <a:xfrm>
            <a:off x="8481943" y="5946043"/>
            <a:ext cx="2032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by Stephanie J. Wilson </a:t>
            </a:r>
          </a:p>
        </p:txBody>
      </p:sp>
    </p:spTree>
    <p:extLst>
      <p:ext uri="{BB962C8B-B14F-4D97-AF65-F5344CB8AC3E}">
        <p14:creationId xmlns:p14="http://schemas.microsoft.com/office/powerpoint/2010/main" val="28891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15049-3D8C-4B46-B0F6-BB4A2C65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Electrophoresis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AE0E8C-0232-714E-B4EE-67D6727B351A}"/>
              </a:ext>
            </a:extLst>
          </p:cNvPr>
          <p:cNvSpPr txBox="1"/>
          <p:nvPr/>
        </p:nvSpPr>
        <p:spPr>
          <a:xfrm>
            <a:off x="8481943" y="5946043"/>
            <a:ext cx="2032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by Stephanie J. Wilson </a:t>
            </a:r>
          </a:p>
        </p:txBody>
      </p:sp>
      <p:pic>
        <p:nvPicPr>
          <p:cNvPr id="9" name="Picture 8" descr="A picture containing microwave, indoor, monitor&#10;&#10;Description automatically generated">
            <a:extLst>
              <a:ext uri="{FF2B5EF4-FFF2-40B4-BE49-F238E27FC236}">
                <a16:creationId xmlns:a16="http://schemas.microsoft.com/office/drawing/2014/main" xmlns="" id="{CCE14BB7-1C9C-4F40-8C88-9271CCC4A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49486" y="1905161"/>
            <a:ext cx="4873339" cy="320842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EC621A15-CCBD-A943-B2AA-832D3267D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21" y="1690688"/>
            <a:ext cx="7561753" cy="4168236"/>
          </a:xfrm>
        </p:spPr>
        <p:txBody>
          <a:bodyPr/>
          <a:lstStyle/>
          <a:p>
            <a:pPr marL="285750" indent="-285750"/>
            <a:r>
              <a:rPr lang="en-US" dirty="0"/>
              <a:t>A method used in identifying DNA </a:t>
            </a:r>
          </a:p>
          <a:p>
            <a:pPr marL="285750" indent="-285750"/>
            <a:r>
              <a:rPr lang="en-US" dirty="0"/>
              <a:t>Separates DNA by size using an electric charge </a:t>
            </a:r>
          </a:p>
          <a:p>
            <a:pPr marL="742950" lvl="1" indent="-285750"/>
            <a:r>
              <a:rPr lang="en-US" dirty="0"/>
              <a:t>DNA is negatively charged </a:t>
            </a:r>
          </a:p>
          <a:p>
            <a:pPr marL="285750" indent="-285750"/>
            <a:r>
              <a:rPr lang="en-US" dirty="0"/>
              <a:t>Allows for inference as to what a sample may be when compared to a standard </a:t>
            </a:r>
          </a:p>
          <a:p>
            <a:endParaRPr lang="en-US" dirty="0"/>
          </a:p>
          <a:p>
            <a:r>
              <a:rPr lang="en-US" dirty="0"/>
              <a:t>Video: </a:t>
            </a:r>
            <a:r>
              <a:rPr lang="en-US" sz="2400" dirty="0">
                <a:hlinkClick r:id="rId3"/>
              </a:rPr>
              <a:t>https://www.youtube.com/watch?v=ZDZUAleWX78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4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6BF14-0B94-7C4B-BE4C-88817E64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78C6D1-8580-524C-9C19-BC8EDEAA2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DNA sequencing allows us to read the code of an organism </a:t>
            </a:r>
          </a:p>
          <a:p>
            <a:r>
              <a:rPr lang="en-US" dirty="0"/>
              <a:t>The sequence of base pairs can be read by breaking up the DNA, copying it, and introducing base pairs with fluorescent tags </a:t>
            </a:r>
          </a:p>
          <a:p>
            <a:pPr lvl="1"/>
            <a:r>
              <a:rPr lang="en-US" dirty="0"/>
              <a:t>The tags can be read by a machine to determine the code and record it</a:t>
            </a:r>
          </a:p>
          <a:p>
            <a:r>
              <a:rPr lang="en-US" dirty="0"/>
              <a:t>Uses:</a:t>
            </a:r>
          </a:p>
          <a:p>
            <a:pPr lvl="1"/>
            <a:r>
              <a:rPr lang="en-US" dirty="0"/>
              <a:t>Sample identification </a:t>
            </a:r>
          </a:p>
          <a:p>
            <a:pPr lvl="1"/>
            <a:r>
              <a:rPr lang="en-US" dirty="0"/>
              <a:t>Examining genetic variation</a:t>
            </a:r>
          </a:p>
          <a:p>
            <a:pPr lvl="1"/>
            <a:r>
              <a:rPr lang="en-US" dirty="0"/>
              <a:t>Looking at ancestry </a:t>
            </a:r>
          </a:p>
          <a:p>
            <a:r>
              <a:rPr lang="en-US" dirty="0"/>
              <a:t>Video:</a:t>
            </a:r>
          </a:p>
          <a:p>
            <a:pPr lvl="1"/>
            <a:r>
              <a:rPr lang="en-US" dirty="0">
                <a:hlinkClick r:id="rId2"/>
              </a:rPr>
              <a:t>https://www.sciencelearn.org.nz/resources/2028-dna-sequencing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476</Words>
  <Application>Microsoft Office PowerPoint</Application>
  <PresentationFormat>Custom</PresentationFormat>
  <Paragraphs>116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CSI Sequence </vt:lpstr>
      <vt:lpstr>Can you decode this message? </vt:lpstr>
      <vt:lpstr>PowerPoint Presentation</vt:lpstr>
      <vt:lpstr>DNA is like a code! </vt:lpstr>
      <vt:lpstr>DNA Review </vt:lpstr>
      <vt:lpstr>PowerPoint Presentation</vt:lpstr>
      <vt:lpstr>Molecular Techniques or Biotechnology </vt:lpstr>
      <vt:lpstr>Gel Electrophoresis</vt:lpstr>
      <vt:lpstr>DNA Sequencing </vt:lpstr>
      <vt:lpstr>Sequence Databases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Sequence</dc:title>
  <dc:creator>Stephanie Wilson</dc:creator>
  <cp:lastModifiedBy>Lisa Ayers Lawrence</cp:lastModifiedBy>
  <cp:revision>6</cp:revision>
  <dcterms:created xsi:type="dcterms:W3CDTF">2019-03-28T18:11:28Z</dcterms:created>
  <dcterms:modified xsi:type="dcterms:W3CDTF">2019-04-26T19:26:47Z</dcterms:modified>
</cp:coreProperties>
</file>