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15"/>
  </p:notesMasterIdLst>
  <p:sldIdLst>
    <p:sldId id="256" r:id="rId2"/>
    <p:sldId id="259" r:id="rId3"/>
    <p:sldId id="257" r:id="rId4"/>
    <p:sldId id="258" r:id="rId5"/>
    <p:sldId id="262" r:id="rId6"/>
    <p:sldId id="260" r:id="rId7"/>
    <p:sldId id="261" r:id="rId8"/>
    <p:sldId id="263" r:id="rId9"/>
    <p:sldId id="264" r:id="rId10"/>
    <p:sldId id="265" r:id="rId11"/>
    <p:sldId id="266" r:id="rId12"/>
    <p:sldId id="268" r:id="rId13"/>
    <p:sldId id="2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65379" autoAdjust="0"/>
  </p:normalViewPr>
  <p:slideViewPr>
    <p:cSldViewPr snapToGrid="0">
      <p:cViewPr varScale="1">
        <p:scale>
          <a:sx n="79" d="100"/>
          <a:sy n="79" d="100"/>
        </p:scale>
        <p:origin x="23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31A6C5-03C4-4E70-BB1B-8CE1F71C8670}" type="datetimeFigureOut">
              <a:rPr lang="en-US" smtClean="0"/>
              <a:t>4/2/20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DC51B4-AE49-4989-9DD2-E948EAB4366C}" type="slidenum">
              <a:rPr lang="en-US" smtClean="0"/>
              <a:t>‹#›</a:t>
            </a:fld>
            <a:endParaRPr lang="en-US"/>
          </a:p>
        </p:txBody>
      </p:sp>
    </p:spTree>
    <p:extLst>
      <p:ext uri="{BB962C8B-B14F-4D97-AF65-F5344CB8AC3E}">
        <p14:creationId xmlns:p14="http://schemas.microsoft.com/office/powerpoint/2010/main" val="3515511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a:t>
            </a:r>
            <a:r>
              <a:rPr lang="en-US" baseline="0"/>
              <a:t>credit</a:t>
            </a:r>
            <a:r>
              <a:rPr lang="en-US" baseline="0" dirty="0"/>
              <a:t>:  NOAA MESA Project (1973)</a:t>
            </a:r>
            <a:endParaRPr lang="en-US" dirty="0"/>
          </a:p>
        </p:txBody>
      </p:sp>
      <p:sp>
        <p:nvSpPr>
          <p:cNvPr id="4" name="Slide Number Placeholder 3"/>
          <p:cNvSpPr>
            <a:spLocks noGrp="1"/>
          </p:cNvSpPr>
          <p:nvPr>
            <p:ph type="sldNum" sz="quarter" idx="10"/>
          </p:nvPr>
        </p:nvSpPr>
        <p:spPr/>
        <p:txBody>
          <a:bodyPr/>
          <a:lstStyle/>
          <a:p>
            <a:fld id="{5ADC51B4-AE49-4989-9DD2-E948EAB4366C}" type="slidenum">
              <a:rPr lang="en-US" smtClean="0"/>
              <a:t>1</a:t>
            </a:fld>
            <a:endParaRPr lang="en-US"/>
          </a:p>
        </p:txBody>
      </p:sp>
    </p:spTree>
    <p:extLst>
      <p:ext uri="{BB962C8B-B14F-4D97-AF65-F5344CB8AC3E}">
        <p14:creationId xmlns:p14="http://schemas.microsoft.com/office/powerpoint/2010/main" val="1881193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a:t>
            </a:r>
            <a:r>
              <a:rPr lang="en-US" baseline="0" dirty="0"/>
              <a:t> 11 – 13 should be used to accompany the second half of the lesson during the second class period </a:t>
            </a:r>
          </a:p>
          <a:p>
            <a:endParaRPr lang="en-US" baseline="0" dirty="0"/>
          </a:p>
          <a:p>
            <a:r>
              <a:rPr lang="en-US" dirty="0"/>
              <a:t>Background picture credit:  NOAA MESA Project (1973)</a:t>
            </a:r>
          </a:p>
          <a:p>
            <a:endParaRPr lang="en-US" dirty="0"/>
          </a:p>
        </p:txBody>
      </p:sp>
      <p:sp>
        <p:nvSpPr>
          <p:cNvPr id="4" name="Slide Number Placeholder 3"/>
          <p:cNvSpPr>
            <a:spLocks noGrp="1"/>
          </p:cNvSpPr>
          <p:nvPr>
            <p:ph type="sldNum" sz="quarter" idx="10"/>
          </p:nvPr>
        </p:nvSpPr>
        <p:spPr/>
        <p:txBody>
          <a:bodyPr/>
          <a:lstStyle/>
          <a:p>
            <a:fld id="{5ADC51B4-AE49-4989-9DD2-E948EAB4366C}" type="slidenum">
              <a:rPr lang="en-US" smtClean="0"/>
              <a:t>10</a:t>
            </a:fld>
            <a:endParaRPr lang="en-US"/>
          </a:p>
        </p:txBody>
      </p:sp>
    </p:spTree>
    <p:extLst>
      <p:ext uri="{BB962C8B-B14F-4D97-AF65-F5344CB8AC3E}">
        <p14:creationId xmlns:p14="http://schemas.microsoft.com/office/powerpoint/2010/main" val="411888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starts</a:t>
            </a:r>
            <a:r>
              <a:rPr lang="en-US" baseline="0" dirty="0"/>
              <a:t> the second class period. It is time to analyze the data! Have the students split back into their groups and complete the first page of the student graphing/question worksheet. </a:t>
            </a:r>
          </a:p>
          <a:p>
            <a:endParaRPr lang="en-US" baseline="0" dirty="0"/>
          </a:p>
          <a:p>
            <a:r>
              <a:rPr lang="en-US" baseline="0" dirty="0"/>
              <a:t>Image credit: publicdomainvectors.org </a:t>
            </a:r>
            <a:endParaRPr lang="en-US" dirty="0"/>
          </a:p>
        </p:txBody>
      </p:sp>
      <p:sp>
        <p:nvSpPr>
          <p:cNvPr id="4" name="Slide Number Placeholder 3"/>
          <p:cNvSpPr>
            <a:spLocks noGrp="1"/>
          </p:cNvSpPr>
          <p:nvPr>
            <p:ph type="sldNum" sz="quarter" idx="10"/>
          </p:nvPr>
        </p:nvSpPr>
        <p:spPr/>
        <p:txBody>
          <a:bodyPr/>
          <a:lstStyle/>
          <a:p>
            <a:fld id="{5ADC51B4-AE49-4989-9DD2-E948EAB4366C}" type="slidenum">
              <a:rPr lang="en-US" smtClean="0"/>
              <a:t>11</a:t>
            </a:fld>
            <a:endParaRPr lang="en-US"/>
          </a:p>
        </p:txBody>
      </p:sp>
    </p:spTree>
    <p:extLst>
      <p:ext uri="{BB962C8B-B14F-4D97-AF65-F5344CB8AC3E}">
        <p14:creationId xmlns:p14="http://schemas.microsoft.com/office/powerpoint/2010/main" val="1684669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groups</a:t>
            </a:r>
            <a:r>
              <a:rPr lang="en-US" baseline="0" dirty="0"/>
              <a:t> have filled out their graphs, have the class fill out this graph with their day 5 data only (or day 10 if 2 weeks were used for the experiment). Each bar corresponds to a group. Make sure on the local water ___ bars, the students indicate how much fertilizer their group added! After this graph is filled out, have the students answer questions 1-3 on the second page of the worksheet. </a:t>
            </a:r>
            <a:endParaRPr lang="en-US" dirty="0"/>
          </a:p>
        </p:txBody>
      </p:sp>
      <p:sp>
        <p:nvSpPr>
          <p:cNvPr id="4" name="Slide Number Placeholder 3"/>
          <p:cNvSpPr>
            <a:spLocks noGrp="1"/>
          </p:cNvSpPr>
          <p:nvPr>
            <p:ph type="sldNum" sz="quarter" idx="10"/>
          </p:nvPr>
        </p:nvSpPr>
        <p:spPr/>
        <p:txBody>
          <a:bodyPr/>
          <a:lstStyle/>
          <a:p>
            <a:fld id="{5ADC51B4-AE49-4989-9DD2-E948EAB4366C}" type="slidenum">
              <a:rPr lang="en-US" smtClean="0"/>
              <a:t>12</a:t>
            </a:fld>
            <a:endParaRPr lang="en-US"/>
          </a:p>
        </p:txBody>
      </p:sp>
    </p:spTree>
    <p:extLst>
      <p:ext uri="{BB962C8B-B14F-4D97-AF65-F5344CB8AC3E}">
        <p14:creationId xmlns:p14="http://schemas.microsoft.com/office/powerpoint/2010/main" val="4501785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students</a:t>
            </a:r>
            <a:r>
              <a:rPr lang="en-US" baseline="0" dirty="0"/>
              <a:t> to define what they think each of these terms mean and if they can think of any examples scientists and managers might be thinking of. </a:t>
            </a:r>
          </a:p>
          <a:p>
            <a:r>
              <a:rPr lang="en-US" baseline="0" dirty="0"/>
              <a:t>Mitigation is dealing with an existing bloom and taking steps to reduce the negative impacts. </a:t>
            </a:r>
          </a:p>
          <a:p>
            <a:r>
              <a:rPr lang="en-US" baseline="0" dirty="0"/>
              <a:t>Prevention is taking actions to keep HABs from happening or impacting particular resources. </a:t>
            </a:r>
          </a:p>
          <a:p>
            <a:r>
              <a:rPr lang="en-US" baseline="0" dirty="0"/>
              <a:t>Control is taking actions to combat or suppress HABs such as biological, chemical, genetic, and environmental control. </a:t>
            </a:r>
          </a:p>
          <a:p>
            <a:r>
              <a:rPr lang="en-US" baseline="0" dirty="0"/>
              <a:t>Have the students answer question 4 on the worksheet and share their answers with the class if they have time! </a:t>
            </a:r>
            <a:endParaRPr lang="en-US" dirty="0"/>
          </a:p>
        </p:txBody>
      </p:sp>
      <p:sp>
        <p:nvSpPr>
          <p:cNvPr id="4" name="Slide Number Placeholder 3"/>
          <p:cNvSpPr>
            <a:spLocks noGrp="1"/>
          </p:cNvSpPr>
          <p:nvPr>
            <p:ph type="sldNum" sz="quarter" idx="10"/>
          </p:nvPr>
        </p:nvSpPr>
        <p:spPr/>
        <p:txBody>
          <a:bodyPr/>
          <a:lstStyle/>
          <a:p>
            <a:fld id="{5ADC51B4-AE49-4989-9DD2-E948EAB4366C}" type="slidenum">
              <a:rPr lang="en-US" smtClean="0"/>
              <a:t>13</a:t>
            </a:fld>
            <a:endParaRPr lang="en-US"/>
          </a:p>
        </p:txBody>
      </p:sp>
    </p:spTree>
    <p:extLst>
      <p:ext uri="{BB962C8B-B14F-4D97-AF65-F5344CB8AC3E}">
        <p14:creationId xmlns:p14="http://schemas.microsoft.com/office/powerpoint/2010/main" val="1305847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Slides 3-9</a:t>
            </a:r>
            <a:r>
              <a:rPr lang="en-US" baseline="0" dirty="0"/>
              <a:t> should be used as introduction/background slides to accompany </a:t>
            </a:r>
          </a:p>
          <a:p>
            <a:endParaRPr lang="en-US" baseline="0" dirty="0"/>
          </a:p>
          <a:p>
            <a:r>
              <a:rPr lang="en-US" dirty="0"/>
              <a:t>Background picture credit:  NOAA MESA Project (1973)</a:t>
            </a:r>
          </a:p>
          <a:p>
            <a:endParaRPr lang="en-US" dirty="0"/>
          </a:p>
        </p:txBody>
      </p:sp>
      <p:sp>
        <p:nvSpPr>
          <p:cNvPr id="4" name="Slide Number Placeholder 3"/>
          <p:cNvSpPr>
            <a:spLocks noGrp="1"/>
          </p:cNvSpPr>
          <p:nvPr>
            <p:ph type="sldNum" sz="quarter" idx="10"/>
          </p:nvPr>
        </p:nvSpPr>
        <p:spPr/>
        <p:txBody>
          <a:bodyPr/>
          <a:lstStyle/>
          <a:p>
            <a:fld id="{5ADC51B4-AE49-4989-9DD2-E948EAB4366C}" type="slidenum">
              <a:rPr lang="en-US" smtClean="0"/>
              <a:t>2</a:t>
            </a:fld>
            <a:endParaRPr lang="en-US"/>
          </a:p>
        </p:txBody>
      </p:sp>
    </p:spTree>
    <p:extLst>
      <p:ext uri="{BB962C8B-B14F-4D97-AF65-F5344CB8AC3E}">
        <p14:creationId xmlns:p14="http://schemas.microsoft.com/office/powerpoint/2010/main" val="1305774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lesson is based on aspects of my master’s (graduate) research at the Virginia Institute of Marine Science. I study how harmful algal blooms impact carbon and nitrogen cycling in coastal systems. I utilize both lab and field work to help me answer my research questions. I love the ocean and being on the water and am so excited my career lets me do what I love every day!</a:t>
            </a:r>
            <a:endParaRPr lang="en-US" dirty="0"/>
          </a:p>
        </p:txBody>
      </p:sp>
      <p:sp>
        <p:nvSpPr>
          <p:cNvPr id="4" name="Slide Number Placeholder 3"/>
          <p:cNvSpPr>
            <a:spLocks noGrp="1"/>
          </p:cNvSpPr>
          <p:nvPr>
            <p:ph type="sldNum" sz="quarter" idx="10"/>
          </p:nvPr>
        </p:nvSpPr>
        <p:spPr/>
        <p:txBody>
          <a:bodyPr/>
          <a:lstStyle/>
          <a:p>
            <a:fld id="{5ADC51B4-AE49-4989-9DD2-E948EAB4366C}" type="slidenum">
              <a:rPr lang="en-US" smtClean="0"/>
              <a:t>3</a:t>
            </a:fld>
            <a:endParaRPr lang="en-US"/>
          </a:p>
        </p:txBody>
      </p:sp>
    </p:spTree>
    <p:extLst>
      <p:ext uri="{BB962C8B-B14F-4D97-AF65-F5344CB8AC3E}">
        <p14:creationId xmlns:p14="http://schemas.microsoft.com/office/powerpoint/2010/main" val="4068831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a:t>
            </a:r>
            <a:r>
              <a:rPr lang="en-US" baseline="0" dirty="0"/>
              <a:t> by asking the class this question. Then click for the answers. </a:t>
            </a:r>
            <a:endParaRPr lang="en-US" dirty="0"/>
          </a:p>
          <a:p>
            <a:r>
              <a:rPr lang="en-US" dirty="0"/>
              <a:t>Phytoplankton</a:t>
            </a:r>
            <a:r>
              <a:rPr lang="en-US" baseline="0" dirty="0"/>
              <a:t> are microscopic, single-celled organisms that live in the water column. Phytoplankton are found in all water bodies – not just the ocean! Ask the students if they have ever seen a bright green pond in the spring or summer – that green is caused by a phytoplankton bloom! </a:t>
            </a:r>
          </a:p>
          <a:p>
            <a:r>
              <a:rPr lang="en-US" baseline="0" dirty="0"/>
              <a:t>Phytoplankton are like plants on land in that they are photosynthetic and primary producers. Ask the class if they know what these two terms mean. Photosynthesis is the process of using carbon dioxide, nutrients such as nitrogen and phosphorous, and sunlight to produce the energy needed for growth and to live. Phytoplankton are primary producers because they create their own energy, unlike humans (secondary producers) who need food for energy. </a:t>
            </a:r>
          </a:p>
          <a:p>
            <a:r>
              <a:rPr lang="en-US" baseline="0" dirty="0"/>
              <a:t>Phytoplankton are one of the most important organisms on earth. Photosynthesis makes oxygen, and thus phytoplankton generate half of the atmosphere’s oxygen. Ask the class why oxygen is important (hint: humans and animals need it to survive!). Phytoplankton are also food for many other animals in the ocean. </a:t>
            </a:r>
            <a:endParaRPr lang="en-US" dirty="0"/>
          </a:p>
        </p:txBody>
      </p:sp>
      <p:sp>
        <p:nvSpPr>
          <p:cNvPr id="4" name="Slide Number Placeholder 3"/>
          <p:cNvSpPr>
            <a:spLocks noGrp="1"/>
          </p:cNvSpPr>
          <p:nvPr>
            <p:ph type="sldNum" sz="quarter" idx="10"/>
          </p:nvPr>
        </p:nvSpPr>
        <p:spPr/>
        <p:txBody>
          <a:bodyPr/>
          <a:lstStyle/>
          <a:p>
            <a:fld id="{5ADC51B4-AE49-4989-9DD2-E948EAB4366C}" type="slidenum">
              <a:rPr lang="en-US" smtClean="0"/>
              <a:t>4</a:t>
            </a:fld>
            <a:endParaRPr lang="en-US"/>
          </a:p>
        </p:txBody>
      </p:sp>
    </p:spTree>
    <p:extLst>
      <p:ext uri="{BB962C8B-B14F-4D97-AF65-F5344CB8AC3E}">
        <p14:creationId xmlns:p14="http://schemas.microsoft.com/office/powerpoint/2010/main" val="1593439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asking the class this question</a:t>
            </a:r>
            <a:r>
              <a:rPr lang="en-US" baseline="0" dirty="0"/>
              <a:t>. Then click for the answer. This should be a quick review of what was explained on the last slide. </a:t>
            </a:r>
          </a:p>
          <a:p>
            <a:endParaRPr lang="en-US" baseline="0" dirty="0"/>
          </a:p>
          <a:p>
            <a:r>
              <a:rPr lang="en-US" baseline="0" dirty="0"/>
              <a:t>Image credit: publicdomainvectors.org and commons.wikimedia.org</a:t>
            </a:r>
            <a:endParaRPr lang="en-US" dirty="0"/>
          </a:p>
        </p:txBody>
      </p:sp>
      <p:sp>
        <p:nvSpPr>
          <p:cNvPr id="4" name="Slide Number Placeholder 3"/>
          <p:cNvSpPr>
            <a:spLocks noGrp="1"/>
          </p:cNvSpPr>
          <p:nvPr>
            <p:ph type="sldNum" sz="quarter" idx="10"/>
          </p:nvPr>
        </p:nvSpPr>
        <p:spPr/>
        <p:txBody>
          <a:bodyPr/>
          <a:lstStyle/>
          <a:p>
            <a:fld id="{5ADC51B4-AE49-4989-9DD2-E948EAB4366C}" type="slidenum">
              <a:rPr lang="en-US" smtClean="0"/>
              <a:t>5</a:t>
            </a:fld>
            <a:endParaRPr lang="en-US"/>
          </a:p>
        </p:txBody>
      </p:sp>
    </p:spTree>
    <p:extLst>
      <p:ext uri="{BB962C8B-B14F-4D97-AF65-F5344CB8AC3E}">
        <p14:creationId xmlns:p14="http://schemas.microsoft.com/office/powerpoint/2010/main" val="1857068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asking the class this question. Then click for the answer.</a:t>
            </a:r>
          </a:p>
          <a:p>
            <a:endParaRPr lang="en-US" dirty="0"/>
          </a:p>
          <a:p>
            <a:r>
              <a:rPr lang="en-US" dirty="0"/>
              <a:t>HABs</a:t>
            </a:r>
            <a:r>
              <a:rPr lang="en-US" baseline="0" dirty="0"/>
              <a:t> occur when is a huge amount of the growth of algae. HABs most typically occur in coastal systems, such as estuaries. Ask the students if they know what an estuary is and if they can name one! (Chesapeake Bay is an example) </a:t>
            </a:r>
            <a:endParaRPr lang="en-US" dirty="0"/>
          </a:p>
        </p:txBody>
      </p:sp>
      <p:sp>
        <p:nvSpPr>
          <p:cNvPr id="4" name="Slide Number Placeholder 3"/>
          <p:cNvSpPr>
            <a:spLocks noGrp="1"/>
          </p:cNvSpPr>
          <p:nvPr>
            <p:ph type="sldNum" sz="quarter" idx="10"/>
          </p:nvPr>
        </p:nvSpPr>
        <p:spPr/>
        <p:txBody>
          <a:bodyPr/>
          <a:lstStyle/>
          <a:p>
            <a:fld id="{5ADC51B4-AE49-4989-9DD2-E948EAB4366C}" type="slidenum">
              <a:rPr lang="en-US" smtClean="0"/>
              <a:t>6</a:t>
            </a:fld>
            <a:endParaRPr lang="en-US"/>
          </a:p>
        </p:txBody>
      </p:sp>
    </p:spTree>
    <p:extLst>
      <p:ext uri="{BB962C8B-B14F-4D97-AF65-F5344CB8AC3E}">
        <p14:creationId xmlns:p14="http://schemas.microsoft.com/office/powerpoint/2010/main" val="2838860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asking the class this question. Ask them to think about what phytoplankton</a:t>
            </a:r>
            <a:r>
              <a:rPr lang="en-US" baseline="0" dirty="0"/>
              <a:t> need to grow and what happens if they have too much of one thing. Click for the answer </a:t>
            </a:r>
            <a:endParaRPr lang="en-US" dirty="0"/>
          </a:p>
          <a:p>
            <a:endParaRPr lang="en-US" dirty="0"/>
          </a:p>
          <a:p>
            <a:r>
              <a:rPr lang="en-US" dirty="0"/>
              <a:t>Anthropogenic</a:t>
            </a:r>
            <a:r>
              <a:rPr lang="en-US" baseline="0" dirty="0"/>
              <a:t> influence means human influence. Nutrient runoff from the examples listed all cause an increase of nitrogen and phosphorous to enter the coastal system. Phytoplankton need these nutrients to grow, but if they have too much, they grow out of control!  This is what is known as eutrophication and it is a common coastal problem. </a:t>
            </a:r>
          </a:p>
          <a:p>
            <a:endParaRPr lang="en-US" baseline="0" dirty="0"/>
          </a:p>
          <a:p>
            <a:r>
              <a:rPr lang="en-US" baseline="0" dirty="0"/>
              <a:t>Image credit: publicdomainvectors.org and commons.wikimedia.org</a:t>
            </a:r>
            <a:endParaRPr lang="en-US" dirty="0"/>
          </a:p>
        </p:txBody>
      </p:sp>
      <p:sp>
        <p:nvSpPr>
          <p:cNvPr id="4" name="Slide Number Placeholder 3"/>
          <p:cNvSpPr>
            <a:spLocks noGrp="1"/>
          </p:cNvSpPr>
          <p:nvPr>
            <p:ph type="sldNum" sz="quarter" idx="10"/>
          </p:nvPr>
        </p:nvSpPr>
        <p:spPr/>
        <p:txBody>
          <a:bodyPr/>
          <a:lstStyle/>
          <a:p>
            <a:fld id="{5ADC51B4-AE49-4989-9DD2-E948EAB4366C}" type="slidenum">
              <a:rPr lang="en-US" smtClean="0"/>
              <a:t>7</a:t>
            </a:fld>
            <a:endParaRPr lang="en-US"/>
          </a:p>
        </p:txBody>
      </p:sp>
    </p:spTree>
    <p:extLst>
      <p:ext uri="{BB962C8B-B14F-4D97-AF65-F5344CB8AC3E}">
        <p14:creationId xmlns:p14="http://schemas.microsoft.com/office/powerpoint/2010/main" val="1109765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asking the class the question.</a:t>
            </a:r>
            <a:r>
              <a:rPr lang="en-US" baseline="0" dirty="0"/>
              <a:t> Then click for the answers.</a:t>
            </a:r>
          </a:p>
          <a:p>
            <a:r>
              <a:rPr lang="en-US" baseline="0" dirty="0"/>
              <a:t>You can ask if they have heard of the red tides in Florida that caused a lot of marine animals to die, beaches to be closed, and humans to have health problems. If in the Great Lakes region, ask the students if they have heard about the blooms in Lake Erie and the impacts on drinking water. </a:t>
            </a:r>
          </a:p>
          <a:p>
            <a:endParaRPr lang="en-US" baseline="0" dirty="0"/>
          </a:p>
          <a:p>
            <a:r>
              <a:rPr lang="en-US" baseline="0" dirty="0"/>
              <a:t>Image credit: publicdomainvectors.org</a:t>
            </a:r>
            <a:endParaRPr lang="en-US" dirty="0"/>
          </a:p>
        </p:txBody>
      </p:sp>
      <p:sp>
        <p:nvSpPr>
          <p:cNvPr id="4" name="Slide Number Placeholder 3"/>
          <p:cNvSpPr>
            <a:spLocks noGrp="1"/>
          </p:cNvSpPr>
          <p:nvPr>
            <p:ph type="sldNum" sz="quarter" idx="10"/>
          </p:nvPr>
        </p:nvSpPr>
        <p:spPr/>
        <p:txBody>
          <a:bodyPr/>
          <a:lstStyle/>
          <a:p>
            <a:fld id="{5ADC51B4-AE49-4989-9DD2-E948EAB4366C}" type="slidenum">
              <a:rPr lang="en-US" smtClean="0"/>
              <a:t>8</a:t>
            </a:fld>
            <a:endParaRPr lang="en-US"/>
          </a:p>
        </p:txBody>
      </p:sp>
    </p:spTree>
    <p:extLst>
      <p:ext uri="{BB962C8B-B14F-4D97-AF65-F5344CB8AC3E}">
        <p14:creationId xmlns:p14="http://schemas.microsoft.com/office/powerpoint/2010/main" val="1851426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experiment.</a:t>
            </a:r>
            <a:r>
              <a:rPr lang="en-US" baseline="0" dirty="0"/>
              <a:t> Have the students split into their groups and gather their supplies if they don’t already have them. Follow the instructions in the lesson plan and on the student instruction question worksheet. </a:t>
            </a:r>
          </a:p>
          <a:p>
            <a:endParaRPr lang="en-US" baseline="0" dirty="0"/>
          </a:p>
          <a:p>
            <a:r>
              <a:rPr lang="en-US" baseline="0" dirty="0"/>
              <a:t>Image credit: publicdomainvectors.org</a:t>
            </a:r>
            <a:endParaRPr lang="en-US" dirty="0"/>
          </a:p>
        </p:txBody>
      </p:sp>
      <p:sp>
        <p:nvSpPr>
          <p:cNvPr id="4" name="Slide Number Placeholder 3"/>
          <p:cNvSpPr>
            <a:spLocks noGrp="1"/>
          </p:cNvSpPr>
          <p:nvPr>
            <p:ph type="sldNum" sz="quarter" idx="10"/>
          </p:nvPr>
        </p:nvSpPr>
        <p:spPr/>
        <p:txBody>
          <a:bodyPr/>
          <a:lstStyle/>
          <a:p>
            <a:fld id="{5ADC51B4-AE49-4989-9DD2-E948EAB4366C}" type="slidenum">
              <a:rPr lang="en-US" smtClean="0"/>
              <a:t>9</a:t>
            </a:fld>
            <a:endParaRPr lang="en-US"/>
          </a:p>
        </p:txBody>
      </p:sp>
    </p:spTree>
    <p:extLst>
      <p:ext uri="{BB962C8B-B14F-4D97-AF65-F5344CB8AC3E}">
        <p14:creationId xmlns:p14="http://schemas.microsoft.com/office/powerpoint/2010/main" val="983902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2AB5CA-14AB-47F9-97BB-3316BE4FF6F7}"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2D663-DACE-4792-A002-1489616178EE}" type="slidenum">
              <a:rPr lang="en-US" smtClean="0"/>
              <a:t>‹#›</a:t>
            </a:fld>
            <a:endParaRPr lang="en-US"/>
          </a:p>
        </p:txBody>
      </p:sp>
    </p:spTree>
    <p:extLst>
      <p:ext uri="{BB962C8B-B14F-4D97-AF65-F5344CB8AC3E}">
        <p14:creationId xmlns:p14="http://schemas.microsoft.com/office/powerpoint/2010/main" val="734866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2AB5CA-14AB-47F9-97BB-3316BE4FF6F7}"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2D663-DACE-4792-A002-1489616178EE}" type="slidenum">
              <a:rPr lang="en-US" smtClean="0"/>
              <a:t>‹#›</a:t>
            </a:fld>
            <a:endParaRPr lang="en-US"/>
          </a:p>
        </p:txBody>
      </p:sp>
    </p:spTree>
    <p:extLst>
      <p:ext uri="{BB962C8B-B14F-4D97-AF65-F5344CB8AC3E}">
        <p14:creationId xmlns:p14="http://schemas.microsoft.com/office/powerpoint/2010/main" val="1863111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2AB5CA-14AB-47F9-97BB-3316BE4FF6F7}"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2D663-DACE-4792-A002-1489616178EE}" type="slidenum">
              <a:rPr lang="en-US" smtClean="0"/>
              <a:t>‹#›</a:t>
            </a:fld>
            <a:endParaRPr lang="en-US"/>
          </a:p>
        </p:txBody>
      </p:sp>
    </p:spTree>
    <p:extLst>
      <p:ext uri="{BB962C8B-B14F-4D97-AF65-F5344CB8AC3E}">
        <p14:creationId xmlns:p14="http://schemas.microsoft.com/office/powerpoint/2010/main" val="4057056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2AB5CA-14AB-47F9-97BB-3316BE4FF6F7}"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2D663-DACE-4792-A002-1489616178EE}" type="slidenum">
              <a:rPr lang="en-US" smtClean="0"/>
              <a:t>‹#›</a:t>
            </a:fld>
            <a:endParaRPr lang="en-US"/>
          </a:p>
        </p:txBody>
      </p:sp>
    </p:spTree>
    <p:extLst>
      <p:ext uri="{BB962C8B-B14F-4D97-AF65-F5344CB8AC3E}">
        <p14:creationId xmlns:p14="http://schemas.microsoft.com/office/powerpoint/2010/main" val="954911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2AB5CA-14AB-47F9-97BB-3316BE4FF6F7}" type="datetimeFigureOut">
              <a:rPr lang="en-US" smtClean="0"/>
              <a:t>4/2/20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62D663-DACE-4792-A002-1489616178EE}" type="slidenum">
              <a:rPr lang="en-US" smtClean="0"/>
              <a:t>‹#›</a:t>
            </a:fld>
            <a:endParaRPr lang="en-US"/>
          </a:p>
        </p:txBody>
      </p:sp>
    </p:spTree>
    <p:extLst>
      <p:ext uri="{BB962C8B-B14F-4D97-AF65-F5344CB8AC3E}">
        <p14:creationId xmlns:p14="http://schemas.microsoft.com/office/powerpoint/2010/main" val="4196705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2AB5CA-14AB-47F9-97BB-3316BE4FF6F7}" type="datetimeFigureOut">
              <a:rPr lang="en-US" smtClean="0"/>
              <a:t>4/2/20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2D663-DACE-4792-A002-1489616178EE}" type="slidenum">
              <a:rPr lang="en-US" smtClean="0"/>
              <a:t>‹#›</a:t>
            </a:fld>
            <a:endParaRPr lang="en-US"/>
          </a:p>
        </p:txBody>
      </p:sp>
    </p:spTree>
    <p:extLst>
      <p:ext uri="{BB962C8B-B14F-4D97-AF65-F5344CB8AC3E}">
        <p14:creationId xmlns:p14="http://schemas.microsoft.com/office/powerpoint/2010/main" val="1704325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2AB5CA-14AB-47F9-97BB-3316BE4FF6F7}" type="datetimeFigureOut">
              <a:rPr lang="en-US" smtClean="0"/>
              <a:t>4/2/20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62D663-DACE-4792-A002-1489616178EE}" type="slidenum">
              <a:rPr lang="en-US" smtClean="0"/>
              <a:t>‹#›</a:t>
            </a:fld>
            <a:endParaRPr lang="en-US"/>
          </a:p>
        </p:txBody>
      </p:sp>
    </p:spTree>
    <p:extLst>
      <p:ext uri="{BB962C8B-B14F-4D97-AF65-F5344CB8AC3E}">
        <p14:creationId xmlns:p14="http://schemas.microsoft.com/office/powerpoint/2010/main" val="755793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2AB5CA-14AB-47F9-97BB-3316BE4FF6F7}" type="datetimeFigureOut">
              <a:rPr lang="en-US" smtClean="0"/>
              <a:t>4/2/20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62D663-DACE-4792-A002-1489616178EE}" type="slidenum">
              <a:rPr lang="en-US" smtClean="0"/>
              <a:t>‹#›</a:t>
            </a:fld>
            <a:endParaRPr lang="en-US"/>
          </a:p>
        </p:txBody>
      </p:sp>
    </p:spTree>
    <p:extLst>
      <p:ext uri="{BB962C8B-B14F-4D97-AF65-F5344CB8AC3E}">
        <p14:creationId xmlns:p14="http://schemas.microsoft.com/office/powerpoint/2010/main" val="1891465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2AB5CA-14AB-47F9-97BB-3316BE4FF6F7}" type="datetimeFigureOut">
              <a:rPr lang="en-US" smtClean="0"/>
              <a:t>4/2/20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62D663-DACE-4792-A002-1489616178EE}" type="slidenum">
              <a:rPr lang="en-US" smtClean="0"/>
              <a:t>‹#›</a:t>
            </a:fld>
            <a:endParaRPr lang="en-US"/>
          </a:p>
        </p:txBody>
      </p:sp>
    </p:spTree>
    <p:extLst>
      <p:ext uri="{BB962C8B-B14F-4D97-AF65-F5344CB8AC3E}">
        <p14:creationId xmlns:p14="http://schemas.microsoft.com/office/powerpoint/2010/main" val="881586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2AB5CA-14AB-47F9-97BB-3316BE4FF6F7}" type="datetimeFigureOut">
              <a:rPr lang="en-US" smtClean="0"/>
              <a:t>4/2/20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2D663-DACE-4792-A002-1489616178EE}" type="slidenum">
              <a:rPr lang="en-US" smtClean="0"/>
              <a:t>‹#›</a:t>
            </a:fld>
            <a:endParaRPr lang="en-US"/>
          </a:p>
        </p:txBody>
      </p:sp>
    </p:spTree>
    <p:extLst>
      <p:ext uri="{BB962C8B-B14F-4D97-AF65-F5344CB8AC3E}">
        <p14:creationId xmlns:p14="http://schemas.microsoft.com/office/powerpoint/2010/main" val="4020045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2AB5CA-14AB-47F9-97BB-3316BE4FF6F7}" type="datetimeFigureOut">
              <a:rPr lang="en-US" smtClean="0"/>
              <a:t>4/2/20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62D663-DACE-4792-A002-1489616178EE}" type="slidenum">
              <a:rPr lang="en-US" smtClean="0"/>
              <a:t>‹#›</a:t>
            </a:fld>
            <a:endParaRPr lang="en-US"/>
          </a:p>
        </p:txBody>
      </p:sp>
    </p:spTree>
    <p:extLst>
      <p:ext uri="{BB962C8B-B14F-4D97-AF65-F5344CB8AC3E}">
        <p14:creationId xmlns:p14="http://schemas.microsoft.com/office/powerpoint/2010/main" val="1685360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2AB5CA-14AB-47F9-97BB-3316BE4FF6F7}" type="datetimeFigureOut">
              <a:rPr lang="en-US" smtClean="0"/>
              <a:t>4/2/20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62D663-DACE-4792-A002-1489616178EE}" type="slidenum">
              <a:rPr lang="en-US" smtClean="0"/>
              <a:t>‹#›</a:t>
            </a:fld>
            <a:endParaRPr lang="en-US"/>
          </a:p>
        </p:txBody>
      </p:sp>
    </p:spTree>
    <p:extLst>
      <p:ext uri="{BB962C8B-B14F-4D97-AF65-F5344CB8AC3E}">
        <p14:creationId xmlns:p14="http://schemas.microsoft.com/office/powerpoint/2010/main" val="381188434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4578" y="636815"/>
            <a:ext cx="9144000" cy="930729"/>
          </a:xfrm>
        </p:spPr>
        <p:txBody>
          <a:bodyPr/>
          <a:lstStyle/>
          <a:p>
            <a:r>
              <a:rPr lang="en-US" b="1" dirty="0">
                <a:latin typeface="Comic Sans MS" panose="030F0702030302020204" pitchFamily="66" charset="0"/>
              </a:rPr>
              <a:t>The Trees of the Seas </a:t>
            </a: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62685" y="1842103"/>
            <a:ext cx="5407785" cy="3643312"/>
          </a:xfrm>
          <a:prstGeom prst="rect">
            <a:avLst/>
          </a:prstGeom>
        </p:spPr>
      </p:pic>
    </p:spTree>
    <p:extLst>
      <p:ext uri="{BB962C8B-B14F-4D97-AF65-F5344CB8AC3E}">
        <p14:creationId xmlns:p14="http://schemas.microsoft.com/office/powerpoint/2010/main" val="3068360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68829" y="2553154"/>
            <a:ext cx="10515600" cy="1325563"/>
          </a:xfrm>
        </p:spPr>
        <p:txBody>
          <a:bodyPr/>
          <a:lstStyle/>
          <a:p>
            <a:pPr algn="ctr"/>
            <a:r>
              <a:rPr lang="en-US" b="1" dirty="0">
                <a:latin typeface="Comic Sans MS" panose="030F0702030302020204" pitchFamily="66" charset="0"/>
              </a:rPr>
              <a:t>Second Class Period Slides </a:t>
            </a:r>
          </a:p>
        </p:txBody>
      </p:sp>
    </p:spTree>
    <p:extLst>
      <p:ext uri="{BB962C8B-B14F-4D97-AF65-F5344CB8AC3E}">
        <p14:creationId xmlns:p14="http://schemas.microsoft.com/office/powerpoint/2010/main" val="273564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Analyzing our data!</a:t>
            </a:r>
          </a:p>
        </p:txBody>
      </p:sp>
      <p:sp>
        <p:nvSpPr>
          <p:cNvPr id="3" name="Content Placeholder 2"/>
          <p:cNvSpPr>
            <a:spLocks noGrp="1"/>
          </p:cNvSpPr>
          <p:nvPr>
            <p:ph idx="1"/>
          </p:nvPr>
        </p:nvSpPr>
        <p:spPr/>
        <p:txBody>
          <a:bodyPr/>
          <a:lstStyle/>
          <a:p>
            <a:r>
              <a:rPr lang="en-US" dirty="0">
                <a:latin typeface="Comic Sans MS" panose="030F0702030302020204" pitchFamily="66" charset="0"/>
              </a:rPr>
              <a:t>Split back into your groups and complete the graphing worksheet. </a:t>
            </a: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59927" y="2765052"/>
            <a:ext cx="5778309" cy="3546848"/>
          </a:xfrm>
          <a:prstGeom prst="rect">
            <a:avLst/>
          </a:prstGeom>
        </p:spPr>
      </p:pic>
      <p:pic>
        <p:nvPicPr>
          <p:cNvPr id="1026" name="Picture 2" descr="Question mark perso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663655" y="2765052"/>
            <a:ext cx="3470818" cy="3019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885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18298" y="258838"/>
            <a:ext cx="8997696" cy="6357445"/>
            <a:chOff x="1818298" y="258838"/>
            <a:chExt cx="8997696" cy="6357445"/>
          </a:xfrm>
        </p:grpSpPr>
        <p:pic>
          <p:nvPicPr>
            <p:cNvPr id="4" name="Picture 3"/>
            <p:cNvPicPr>
              <a:picLocks noChangeAspect="1"/>
            </p:cNvPicPr>
            <p:nvPr/>
          </p:nvPicPr>
          <p:blipFill>
            <a:blip r:embed="rId3"/>
            <a:stretch>
              <a:fillRect/>
            </a:stretch>
          </p:blipFill>
          <p:spPr>
            <a:xfrm>
              <a:off x="1818298" y="258838"/>
              <a:ext cx="8997696" cy="6357445"/>
            </a:xfrm>
            <a:prstGeom prst="rect">
              <a:avLst/>
            </a:prstGeom>
          </p:spPr>
        </p:pic>
        <p:grpSp>
          <p:nvGrpSpPr>
            <p:cNvPr id="5" name="Group 4"/>
            <p:cNvGrpSpPr/>
            <p:nvPr/>
          </p:nvGrpSpPr>
          <p:grpSpPr>
            <a:xfrm>
              <a:off x="2921932" y="749295"/>
              <a:ext cx="2186432" cy="246225"/>
              <a:chOff x="2794932" y="990595"/>
              <a:chExt cx="2186432" cy="246225"/>
            </a:xfrm>
          </p:grpSpPr>
          <p:sp>
            <p:nvSpPr>
              <p:cNvPr id="23" name="TextBox 22"/>
              <p:cNvSpPr txBox="1"/>
              <p:nvPr/>
            </p:nvSpPr>
            <p:spPr>
              <a:xfrm>
                <a:off x="4103202" y="990595"/>
                <a:ext cx="558800" cy="246221"/>
              </a:xfrm>
              <a:prstGeom prst="rect">
                <a:avLst/>
              </a:prstGeom>
              <a:noFill/>
            </p:spPr>
            <p:txBody>
              <a:bodyPr wrap="square" rtlCol="0">
                <a:spAutoFit/>
              </a:bodyPr>
              <a:lstStyle/>
              <a:p>
                <a:r>
                  <a:rPr lang="en-US" sz="1000" b="1" dirty="0"/>
                  <a:t>4</a:t>
                </a:r>
              </a:p>
            </p:txBody>
          </p:sp>
          <p:grpSp>
            <p:nvGrpSpPr>
              <p:cNvPr id="24" name="Group 23"/>
              <p:cNvGrpSpPr/>
              <p:nvPr/>
            </p:nvGrpSpPr>
            <p:grpSpPr>
              <a:xfrm>
                <a:off x="2794932" y="990595"/>
                <a:ext cx="2186432" cy="246225"/>
                <a:chOff x="2794932" y="990595"/>
                <a:chExt cx="2186432" cy="246225"/>
              </a:xfrm>
            </p:grpSpPr>
            <p:sp>
              <p:nvSpPr>
                <p:cNvPr id="25" name="TextBox 24"/>
                <p:cNvSpPr txBox="1"/>
                <p:nvPr/>
              </p:nvSpPr>
              <p:spPr>
                <a:xfrm>
                  <a:off x="3184146" y="990599"/>
                  <a:ext cx="558800" cy="246221"/>
                </a:xfrm>
                <a:prstGeom prst="rect">
                  <a:avLst/>
                </a:prstGeom>
                <a:noFill/>
              </p:spPr>
              <p:txBody>
                <a:bodyPr wrap="square" rtlCol="0">
                  <a:spAutoFit/>
                </a:bodyPr>
                <a:lstStyle/>
                <a:p>
                  <a:r>
                    <a:rPr lang="en-US" sz="1000" b="1" dirty="0"/>
                    <a:t>1</a:t>
                  </a:r>
                </a:p>
              </p:txBody>
            </p:sp>
            <p:sp>
              <p:nvSpPr>
                <p:cNvPr id="26" name="TextBox 25"/>
                <p:cNvSpPr txBox="1"/>
                <p:nvPr/>
              </p:nvSpPr>
              <p:spPr>
                <a:xfrm>
                  <a:off x="2794932" y="990599"/>
                  <a:ext cx="558800" cy="246221"/>
                </a:xfrm>
                <a:prstGeom prst="rect">
                  <a:avLst/>
                </a:prstGeom>
                <a:noFill/>
              </p:spPr>
              <p:txBody>
                <a:bodyPr wrap="square" rtlCol="0">
                  <a:spAutoFit/>
                </a:bodyPr>
                <a:lstStyle/>
                <a:p>
                  <a:r>
                    <a:rPr lang="en-US" sz="1000" b="1" dirty="0"/>
                    <a:t>Group</a:t>
                  </a:r>
                </a:p>
              </p:txBody>
            </p:sp>
            <p:sp>
              <p:nvSpPr>
                <p:cNvPr id="27" name="TextBox 26"/>
                <p:cNvSpPr txBox="1"/>
                <p:nvPr/>
              </p:nvSpPr>
              <p:spPr>
                <a:xfrm>
                  <a:off x="3503508" y="990598"/>
                  <a:ext cx="558800" cy="246221"/>
                </a:xfrm>
                <a:prstGeom prst="rect">
                  <a:avLst/>
                </a:prstGeom>
                <a:noFill/>
              </p:spPr>
              <p:txBody>
                <a:bodyPr wrap="square" rtlCol="0">
                  <a:spAutoFit/>
                </a:bodyPr>
                <a:lstStyle/>
                <a:p>
                  <a:r>
                    <a:rPr lang="en-US" sz="1000" b="1" dirty="0"/>
                    <a:t>2</a:t>
                  </a:r>
                </a:p>
              </p:txBody>
            </p:sp>
            <p:sp>
              <p:nvSpPr>
                <p:cNvPr id="28" name="TextBox 27"/>
                <p:cNvSpPr txBox="1"/>
                <p:nvPr/>
              </p:nvSpPr>
              <p:spPr>
                <a:xfrm>
                  <a:off x="3816140" y="990595"/>
                  <a:ext cx="558800" cy="246221"/>
                </a:xfrm>
                <a:prstGeom prst="rect">
                  <a:avLst/>
                </a:prstGeom>
                <a:noFill/>
              </p:spPr>
              <p:txBody>
                <a:bodyPr wrap="square" rtlCol="0">
                  <a:spAutoFit/>
                </a:bodyPr>
                <a:lstStyle/>
                <a:p>
                  <a:r>
                    <a:rPr lang="en-US" sz="1000" b="1" dirty="0"/>
                    <a:t>3</a:t>
                  </a:r>
                </a:p>
              </p:txBody>
            </p:sp>
            <p:sp>
              <p:nvSpPr>
                <p:cNvPr id="29" name="TextBox 28"/>
                <p:cNvSpPr txBox="1"/>
                <p:nvPr/>
              </p:nvSpPr>
              <p:spPr>
                <a:xfrm>
                  <a:off x="4422564" y="990596"/>
                  <a:ext cx="558800" cy="246221"/>
                </a:xfrm>
                <a:prstGeom prst="rect">
                  <a:avLst/>
                </a:prstGeom>
                <a:noFill/>
              </p:spPr>
              <p:txBody>
                <a:bodyPr wrap="square" rtlCol="0">
                  <a:spAutoFit/>
                </a:bodyPr>
                <a:lstStyle/>
                <a:p>
                  <a:r>
                    <a:rPr lang="en-US" sz="1000" b="1" dirty="0"/>
                    <a:t>5</a:t>
                  </a:r>
                </a:p>
              </p:txBody>
            </p:sp>
          </p:grpSp>
        </p:grpSp>
        <p:grpSp>
          <p:nvGrpSpPr>
            <p:cNvPr id="6" name="Group 5"/>
            <p:cNvGrpSpPr/>
            <p:nvPr/>
          </p:nvGrpSpPr>
          <p:grpSpPr>
            <a:xfrm>
              <a:off x="5456385" y="749291"/>
              <a:ext cx="2186432" cy="246225"/>
              <a:chOff x="2794932" y="990595"/>
              <a:chExt cx="2186432" cy="246225"/>
            </a:xfrm>
          </p:grpSpPr>
          <p:sp>
            <p:nvSpPr>
              <p:cNvPr id="16" name="TextBox 15"/>
              <p:cNvSpPr txBox="1"/>
              <p:nvPr/>
            </p:nvSpPr>
            <p:spPr>
              <a:xfrm>
                <a:off x="4103202" y="990595"/>
                <a:ext cx="558800" cy="246221"/>
              </a:xfrm>
              <a:prstGeom prst="rect">
                <a:avLst/>
              </a:prstGeom>
              <a:noFill/>
            </p:spPr>
            <p:txBody>
              <a:bodyPr wrap="square" rtlCol="0">
                <a:spAutoFit/>
              </a:bodyPr>
              <a:lstStyle/>
              <a:p>
                <a:r>
                  <a:rPr lang="en-US" sz="1000" b="1" dirty="0"/>
                  <a:t>4</a:t>
                </a:r>
              </a:p>
            </p:txBody>
          </p:sp>
          <p:grpSp>
            <p:nvGrpSpPr>
              <p:cNvPr id="17" name="Group 16"/>
              <p:cNvGrpSpPr/>
              <p:nvPr/>
            </p:nvGrpSpPr>
            <p:grpSpPr>
              <a:xfrm>
                <a:off x="2794932" y="990595"/>
                <a:ext cx="2186432" cy="246225"/>
                <a:chOff x="2794932" y="990595"/>
                <a:chExt cx="2186432" cy="246225"/>
              </a:xfrm>
            </p:grpSpPr>
            <p:sp>
              <p:nvSpPr>
                <p:cNvPr id="18" name="TextBox 17"/>
                <p:cNvSpPr txBox="1"/>
                <p:nvPr/>
              </p:nvSpPr>
              <p:spPr>
                <a:xfrm>
                  <a:off x="3184146" y="990599"/>
                  <a:ext cx="558800" cy="246221"/>
                </a:xfrm>
                <a:prstGeom prst="rect">
                  <a:avLst/>
                </a:prstGeom>
                <a:noFill/>
              </p:spPr>
              <p:txBody>
                <a:bodyPr wrap="square" rtlCol="0">
                  <a:spAutoFit/>
                </a:bodyPr>
                <a:lstStyle/>
                <a:p>
                  <a:r>
                    <a:rPr lang="en-US" sz="1000" b="1" dirty="0"/>
                    <a:t>1</a:t>
                  </a:r>
                </a:p>
              </p:txBody>
            </p:sp>
            <p:sp>
              <p:nvSpPr>
                <p:cNvPr id="19" name="TextBox 18"/>
                <p:cNvSpPr txBox="1"/>
                <p:nvPr/>
              </p:nvSpPr>
              <p:spPr>
                <a:xfrm>
                  <a:off x="2794932" y="990599"/>
                  <a:ext cx="558800" cy="246221"/>
                </a:xfrm>
                <a:prstGeom prst="rect">
                  <a:avLst/>
                </a:prstGeom>
                <a:noFill/>
              </p:spPr>
              <p:txBody>
                <a:bodyPr wrap="square" rtlCol="0">
                  <a:spAutoFit/>
                </a:bodyPr>
                <a:lstStyle/>
                <a:p>
                  <a:r>
                    <a:rPr lang="en-US" sz="1000" b="1" dirty="0"/>
                    <a:t>Group</a:t>
                  </a:r>
                </a:p>
              </p:txBody>
            </p:sp>
            <p:sp>
              <p:nvSpPr>
                <p:cNvPr id="20" name="TextBox 19"/>
                <p:cNvSpPr txBox="1"/>
                <p:nvPr/>
              </p:nvSpPr>
              <p:spPr>
                <a:xfrm>
                  <a:off x="3503508" y="990598"/>
                  <a:ext cx="558800" cy="246221"/>
                </a:xfrm>
                <a:prstGeom prst="rect">
                  <a:avLst/>
                </a:prstGeom>
                <a:noFill/>
              </p:spPr>
              <p:txBody>
                <a:bodyPr wrap="square" rtlCol="0">
                  <a:spAutoFit/>
                </a:bodyPr>
                <a:lstStyle/>
                <a:p>
                  <a:r>
                    <a:rPr lang="en-US" sz="1000" b="1" dirty="0"/>
                    <a:t>2</a:t>
                  </a:r>
                </a:p>
              </p:txBody>
            </p:sp>
            <p:sp>
              <p:nvSpPr>
                <p:cNvPr id="21" name="TextBox 20"/>
                <p:cNvSpPr txBox="1"/>
                <p:nvPr/>
              </p:nvSpPr>
              <p:spPr>
                <a:xfrm>
                  <a:off x="3816140" y="990595"/>
                  <a:ext cx="558800" cy="246221"/>
                </a:xfrm>
                <a:prstGeom prst="rect">
                  <a:avLst/>
                </a:prstGeom>
                <a:noFill/>
              </p:spPr>
              <p:txBody>
                <a:bodyPr wrap="square" rtlCol="0">
                  <a:spAutoFit/>
                </a:bodyPr>
                <a:lstStyle/>
                <a:p>
                  <a:r>
                    <a:rPr lang="en-US" sz="1000" b="1" dirty="0"/>
                    <a:t>3</a:t>
                  </a:r>
                </a:p>
              </p:txBody>
            </p:sp>
            <p:sp>
              <p:nvSpPr>
                <p:cNvPr id="22" name="TextBox 21"/>
                <p:cNvSpPr txBox="1"/>
                <p:nvPr/>
              </p:nvSpPr>
              <p:spPr>
                <a:xfrm>
                  <a:off x="4422564" y="990596"/>
                  <a:ext cx="558800" cy="246221"/>
                </a:xfrm>
                <a:prstGeom prst="rect">
                  <a:avLst/>
                </a:prstGeom>
                <a:noFill/>
              </p:spPr>
              <p:txBody>
                <a:bodyPr wrap="square" rtlCol="0">
                  <a:spAutoFit/>
                </a:bodyPr>
                <a:lstStyle/>
                <a:p>
                  <a:r>
                    <a:rPr lang="en-US" sz="1000" b="1" dirty="0"/>
                    <a:t>5</a:t>
                  </a:r>
                </a:p>
              </p:txBody>
            </p:sp>
          </p:grpSp>
        </p:grpSp>
        <p:grpSp>
          <p:nvGrpSpPr>
            <p:cNvPr id="7" name="Group 6"/>
            <p:cNvGrpSpPr/>
            <p:nvPr/>
          </p:nvGrpSpPr>
          <p:grpSpPr>
            <a:xfrm>
              <a:off x="7976508" y="749291"/>
              <a:ext cx="2186432" cy="246225"/>
              <a:chOff x="2794932" y="990595"/>
              <a:chExt cx="2186432" cy="246225"/>
            </a:xfrm>
          </p:grpSpPr>
          <p:sp>
            <p:nvSpPr>
              <p:cNvPr id="9" name="TextBox 8"/>
              <p:cNvSpPr txBox="1"/>
              <p:nvPr/>
            </p:nvSpPr>
            <p:spPr>
              <a:xfrm>
                <a:off x="4103202" y="990595"/>
                <a:ext cx="558800" cy="246221"/>
              </a:xfrm>
              <a:prstGeom prst="rect">
                <a:avLst/>
              </a:prstGeom>
              <a:noFill/>
            </p:spPr>
            <p:txBody>
              <a:bodyPr wrap="square" rtlCol="0">
                <a:spAutoFit/>
              </a:bodyPr>
              <a:lstStyle/>
              <a:p>
                <a:r>
                  <a:rPr lang="en-US" sz="1000" b="1" dirty="0"/>
                  <a:t>4</a:t>
                </a:r>
              </a:p>
            </p:txBody>
          </p:sp>
          <p:grpSp>
            <p:nvGrpSpPr>
              <p:cNvPr id="10" name="Group 9"/>
              <p:cNvGrpSpPr/>
              <p:nvPr/>
            </p:nvGrpSpPr>
            <p:grpSpPr>
              <a:xfrm>
                <a:off x="2794932" y="990595"/>
                <a:ext cx="2186432" cy="246225"/>
                <a:chOff x="2794932" y="990595"/>
                <a:chExt cx="2186432" cy="246225"/>
              </a:xfrm>
            </p:grpSpPr>
            <p:sp>
              <p:nvSpPr>
                <p:cNvPr id="11" name="TextBox 10"/>
                <p:cNvSpPr txBox="1"/>
                <p:nvPr/>
              </p:nvSpPr>
              <p:spPr>
                <a:xfrm>
                  <a:off x="3184146" y="990599"/>
                  <a:ext cx="558800" cy="246221"/>
                </a:xfrm>
                <a:prstGeom prst="rect">
                  <a:avLst/>
                </a:prstGeom>
                <a:noFill/>
              </p:spPr>
              <p:txBody>
                <a:bodyPr wrap="square" rtlCol="0">
                  <a:spAutoFit/>
                </a:bodyPr>
                <a:lstStyle/>
                <a:p>
                  <a:r>
                    <a:rPr lang="en-US" sz="1000" b="1" dirty="0"/>
                    <a:t>1</a:t>
                  </a:r>
                </a:p>
              </p:txBody>
            </p:sp>
            <p:sp>
              <p:nvSpPr>
                <p:cNvPr id="12" name="TextBox 11"/>
                <p:cNvSpPr txBox="1"/>
                <p:nvPr/>
              </p:nvSpPr>
              <p:spPr>
                <a:xfrm>
                  <a:off x="2794932" y="990599"/>
                  <a:ext cx="558800" cy="246221"/>
                </a:xfrm>
                <a:prstGeom prst="rect">
                  <a:avLst/>
                </a:prstGeom>
                <a:noFill/>
              </p:spPr>
              <p:txBody>
                <a:bodyPr wrap="square" rtlCol="0">
                  <a:spAutoFit/>
                </a:bodyPr>
                <a:lstStyle/>
                <a:p>
                  <a:r>
                    <a:rPr lang="en-US" sz="1000" b="1" dirty="0"/>
                    <a:t>Group</a:t>
                  </a:r>
                </a:p>
              </p:txBody>
            </p:sp>
            <p:sp>
              <p:nvSpPr>
                <p:cNvPr id="13" name="TextBox 12"/>
                <p:cNvSpPr txBox="1"/>
                <p:nvPr/>
              </p:nvSpPr>
              <p:spPr>
                <a:xfrm>
                  <a:off x="3503508" y="990598"/>
                  <a:ext cx="558800" cy="246221"/>
                </a:xfrm>
                <a:prstGeom prst="rect">
                  <a:avLst/>
                </a:prstGeom>
                <a:noFill/>
              </p:spPr>
              <p:txBody>
                <a:bodyPr wrap="square" rtlCol="0">
                  <a:spAutoFit/>
                </a:bodyPr>
                <a:lstStyle/>
                <a:p>
                  <a:r>
                    <a:rPr lang="en-US" sz="1000" b="1" dirty="0"/>
                    <a:t>2</a:t>
                  </a:r>
                </a:p>
              </p:txBody>
            </p:sp>
            <p:sp>
              <p:nvSpPr>
                <p:cNvPr id="14" name="TextBox 13"/>
                <p:cNvSpPr txBox="1"/>
                <p:nvPr/>
              </p:nvSpPr>
              <p:spPr>
                <a:xfrm>
                  <a:off x="3816140" y="990595"/>
                  <a:ext cx="558800" cy="246221"/>
                </a:xfrm>
                <a:prstGeom prst="rect">
                  <a:avLst/>
                </a:prstGeom>
                <a:noFill/>
              </p:spPr>
              <p:txBody>
                <a:bodyPr wrap="square" rtlCol="0">
                  <a:spAutoFit/>
                </a:bodyPr>
                <a:lstStyle/>
                <a:p>
                  <a:r>
                    <a:rPr lang="en-US" sz="1000" b="1" dirty="0"/>
                    <a:t>3</a:t>
                  </a:r>
                </a:p>
              </p:txBody>
            </p:sp>
            <p:sp>
              <p:nvSpPr>
                <p:cNvPr id="15" name="TextBox 14"/>
                <p:cNvSpPr txBox="1"/>
                <p:nvPr/>
              </p:nvSpPr>
              <p:spPr>
                <a:xfrm>
                  <a:off x="4422564" y="990596"/>
                  <a:ext cx="558800" cy="246221"/>
                </a:xfrm>
                <a:prstGeom prst="rect">
                  <a:avLst/>
                </a:prstGeom>
                <a:noFill/>
              </p:spPr>
              <p:txBody>
                <a:bodyPr wrap="square" rtlCol="0">
                  <a:spAutoFit/>
                </a:bodyPr>
                <a:lstStyle/>
                <a:p>
                  <a:r>
                    <a:rPr lang="en-US" sz="1000" b="1" dirty="0"/>
                    <a:t>5</a:t>
                  </a:r>
                </a:p>
              </p:txBody>
            </p:sp>
          </p:grpSp>
        </p:grpSp>
        <p:sp>
          <p:nvSpPr>
            <p:cNvPr id="8" name="TextBox 7"/>
            <p:cNvSpPr txBox="1"/>
            <p:nvPr/>
          </p:nvSpPr>
          <p:spPr>
            <a:xfrm>
              <a:off x="8468571" y="5771971"/>
              <a:ext cx="1617090" cy="646331"/>
            </a:xfrm>
            <a:prstGeom prst="rect">
              <a:avLst/>
            </a:prstGeom>
            <a:noFill/>
          </p:spPr>
          <p:txBody>
            <a:bodyPr wrap="square" rtlCol="0">
              <a:spAutoFit/>
            </a:bodyPr>
            <a:lstStyle/>
            <a:p>
              <a:r>
                <a:rPr lang="en-US" sz="1200" b="1" dirty="0"/>
                <a:t>Indicate how much fertilizer your group added!</a:t>
              </a:r>
            </a:p>
          </p:txBody>
        </p:sp>
      </p:grpSp>
    </p:spTree>
    <p:extLst>
      <p:ext uri="{BB962C8B-B14F-4D97-AF65-F5344CB8AC3E}">
        <p14:creationId xmlns:p14="http://schemas.microsoft.com/office/powerpoint/2010/main" val="476260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What are ways to solve the HABs problem?</a:t>
            </a:r>
          </a:p>
        </p:txBody>
      </p:sp>
      <p:sp>
        <p:nvSpPr>
          <p:cNvPr id="3" name="Content Placeholder 2"/>
          <p:cNvSpPr>
            <a:spLocks noGrp="1"/>
          </p:cNvSpPr>
          <p:nvPr>
            <p:ph idx="1"/>
          </p:nvPr>
        </p:nvSpPr>
        <p:spPr/>
        <p:txBody>
          <a:bodyPr>
            <a:normAutofit/>
          </a:bodyPr>
          <a:lstStyle/>
          <a:p>
            <a:r>
              <a:rPr lang="en-US" sz="3200" dirty="0">
                <a:latin typeface="Comic Sans MS" panose="030F0702030302020204" pitchFamily="66" charset="0"/>
              </a:rPr>
              <a:t>Many management actions – and more are being thought of every day!</a:t>
            </a:r>
          </a:p>
          <a:p>
            <a:pPr lvl="1"/>
            <a:r>
              <a:rPr lang="en-US" sz="2800" dirty="0">
                <a:latin typeface="Comic Sans MS" panose="030F0702030302020204" pitchFamily="66" charset="0"/>
              </a:rPr>
              <a:t>Mitigation</a:t>
            </a:r>
          </a:p>
          <a:p>
            <a:pPr lvl="1"/>
            <a:r>
              <a:rPr lang="en-US" sz="2800" dirty="0">
                <a:latin typeface="Comic Sans MS" panose="030F0702030302020204" pitchFamily="66" charset="0"/>
              </a:rPr>
              <a:t>Prevention </a:t>
            </a:r>
          </a:p>
          <a:p>
            <a:pPr lvl="1"/>
            <a:r>
              <a:rPr lang="en-US" sz="2800" dirty="0">
                <a:latin typeface="Comic Sans MS" panose="030F0702030302020204" pitchFamily="66" charset="0"/>
              </a:rPr>
              <a:t>Control </a:t>
            </a:r>
          </a:p>
        </p:txBody>
      </p:sp>
    </p:spTree>
    <p:extLst>
      <p:ext uri="{BB962C8B-B14F-4D97-AF65-F5344CB8AC3E}">
        <p14:creationId xmlns:p14="http://schemas.microsoft.com/office/powerpoint/2010/main" val="252800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572" y="2585811"/>
            <a:ext cx="10515600" cy="1325563"/>
          </a:xfrm>
        </p:spPr>
        <p:txBody>
          <a:bodyPr/>
          <a:lstStyle/>
          <a:p>
            <a:pPr algn="ctr"/>
            <a:r>
              <a:rPr lang="en-US" b="1" dirty="0">
                <a:latin typeface="Comic Sans MS" panose="030F0702030302020204" pitchFamily="66" charset="0"/>
              </a:rPr>
              <a:t>First Class Period Slides </a:t>
            </a:r>
          </a:p>
        </p:txBody>
      </p:sp>
    </p:spTree>
    <p:extLst>
      <p:ext uri="{BB962C8B-B14F-4D97-AF65-F5344CB8AC3E}">
        <p14:creationId xmlns:p14="http://schemas.microsoft.com/office/powerpoint/2010/main" val="2450413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Michelle Woods</a:t>
            </a:r>
          </a:p>
        </p:txBody>
      </p:sp>
      <p:sp>
        <p:nvSpPr>
          <p:cNvPr id="3" name="Content Placeholder 2"/>
          <p:cNvSpPr>
            <a:spLocks noGrp="1"/>
          </p:cNvSpPr>
          <p:nvPr>
            <p:ph idx="1"/>
          </p:nvPr>
        </p:nvSpPr>
        <p:spPr>
          <a:xfrm>
            <a:off x="838200" y="1825625"/>
            <a:ext cx="5121729" cy="4351338"/>
          </a:xfrm>
        </p:spPr>
        <p:txBody>
          <a:bodyPr/>
          <a:lstStyle/>
          <a:p>
            <a:r>
              <a:rPr lang="en-US" dirty="0">
                <a:latin typeface="Comic Sans MS" panose="030F0702030302020204" pitchFamily="66" charset="0"/>
              </a:rPr>
              <a:t>I am a graduate student studying how harmful algal blooms impact carbon and nitrogen cycling in coastal ecosystems. </a:t>
            </a:r>
          </a:p>
          <a:p>
            <a:r>
              <a:rPr lang="en-US" dirty="0">
                <a:latin typeface="Comic Sans MS" panose="030F0702030302020204" pitchFamily="66" charset="0"/>
              </a:rPr>
              <a:t>I use both lab and field work to help me answer my research questions!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85443" y="1321820"/>
            <a:ext cx="5182658" cy="3886993"/>
          </a:xfrm>
          <a:prstGeom prst="rect">
            <a:avLst/>
          </a:prstGeom>
        </p:spPr>
      </p:pic>
    </p:spTree>
    <p:extLst>
      <p:ext uri="{BB962C8B-B14F-4D97-AF65-F5344CB8AC3E}">
        <p14:creationId xmlns:p14="http://schemas.microsoft.com/office/powerpoint/2010/main" val="1090619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What are phytoplankton and why should we care about them? </a:t>
            </a:r>
          </a:p>
        </p:txBody>
      </p:sp>
      <p:sp>
        <p:nvSpPr>
          <p:cNvPr id="3" name="Content Placeholder 2"/>
          <p:cNvSpPr>
            <a:spLocks noGrp="1"/>
          </p:cNvSpPr>
          <p:nvPr>
            <p:ph idx="1"/>
          </p:nvPr>
        </p:nvSpPr>
        <p:spPr>
          <a:xfrm>
            <a:off x="838200" y="1825625"/>
            <a:ext cx="6036129" cy="4351338"/>
          </a:xfrm>
        </p:spPr>
        <p:txBody>
          <a:bodyPr>
            <a:normAutofit lnSpcReduction="10000"/>
          </a:bodyPr>
          <a:lstStyle/>
          <a:p>
            <a:r>
              <a:rPr lang="en-US" dirty="0">
                <a:latin typeface="Comic Sans MS" panose="030F0702030302020204" pitchFamily="66" charset="0"/>
              </a:rPr>
              <a:t>Microscopic (tiny!) single-celled organisms that live in the water column </a:t>
            </a:r>
          </a:p>
          <a:p>
            <a:r>
              <a:rPr lang="en-US" dirty="0">
                <a:latin typeface="Comic Sans MS" panose="030F0702030302020204" pitchFamily="66" charset="0"/>
              </a:rPr>
              <a:t>They are photosynthetic and primary producers</a:t>
            </a:r>
          </a:p>
          <a:p>
            <a:r>
              <a:rPr lang="en-US" dirty="0">
                <a:latin typeface="Comic Sans MS" panose="030F0702030302020204" pitchFamily="66" charset="0"/>
              </a:rPr>
              <a:t>One of the most important organisms on earth</a:t>
            </a:r>
          </a:p>
          <a:p>
            <a:pPr lvl="1"/>
            <a:r>
              <a:rPr lang="en-US" dirty="0">
                <a:latin typeface="Comic Sans MS" panose="030F0702030302020204" pitchFamily="66" charset="0"/>
              </a:rPr>
              <a:t>Generate half of the atmosphere’s oxygen</a:t>
            </a:r>
          </a:p>
          <a:p>
            <a:pPr lvl="1"/>
            <a:r>
              <a:rPr lang="en-US" dirty="0">
                <a:latin typeface="Comic Sans MS" panose="030F0702030302020204" pitchFamily="66" charset="0"/>
              </a:rPr>
              <a:t>Food for many other animals in the ocean</a:t>
            </a:r>
          </a:p>
        </p:txBody>
      </p:sp>
      <p:pic>
        <p:nvPicPr>
          <p:cNvPr id="4" name="Picture 3"/>
          <p:cNvPicPr>
            <a:picLocks noChangeAspect="1"/>
          </p:cNvPicPr>
          <p:nvPr/>
        </p:nvPicPr>
        <p:blipFill>
          <a:blip r:embed="rId3"/>
          <a:stretch>
            <a:fillRect/>
          </a:stretch>
        </p:blipFill>
        <p:spPr>
          <a:xfrm>
            <a:off x="7233557" y="1957389"/>
            <a:ext cx="4615543" cy="3028950"/>
          </a:xfrm>
          <a:prstGeom prst="rect">
            <a:avLst/>
          </a:prstGeom>
        </p:spPr>
      </p:pic>
      <p:sp>
        <p:nvSpPr>
          <p:cNvPr id="5" name="TextBox 4"/>
          <p:cNvSpPr txBox="1"/>
          <p:nvPr/>
        </p:nvSpPr>
        <p:spPr>
          <a:xfrm>
            <a:off x="7560129" y="4986339"/>
            <a:ext cx="4288971" cy="523220"/>
          </a:xfrm>
          <a:prstGeom prst="rect">
            <a:avLst/>
          </a:prstGeom>
          <a:noFill/>
        </p:spPr>
        <p:txBody>
          <a:bodyPr wrap="square" rtlCol="0">
            <a:spAutoFit/>
          </a:bodyPr>
          <a:lstStyle/>
          <a:p>
            <a:r>
              <a:rPr lang="en-US" sz="1400" dirty="0">
                <a:latin typeface="Comic Sans MS" panose="030F0702030302020204" pitchFamily="66" charset="0"/>
              </a:rPr>
              <a:t>Diatoms (a type of phytoplankton) in Antarctic waters. Credit: NSF Polar Programs</a:t>
            </a:r>
          </a:p>
        </p:txBody>
      </p:sp>
    </p:spTree>
    <p:extLst>
      <p:ext uri="{BB962C8B-B14F-4D97-AF65-F5344CB8AC3E}">
        <p14:creationId xmlns:p14="http://schemas.microsoft.com/office/powerpoint/2010/main" val="356673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What do phytoplankton need to grow? </a:t>
            </a:r>
          </a:p>
        </p:txBody>
      </p:sp>
      <p:sp>
        <p:nvSpPr>
          <p:cNvPr id="3" name="Content Placeholder 2"/>
          <p:cNvSpPr>
            <a:spLocks noGrp="1"/>
          </p:cNvSpPr>
          <p:nvPr>
            <p:ph idx="1"/>
          </p:nvPr>
        </p:nvSpPr>
        <p:spPr>
          <a:xfrm>
            <a:off x="1007362" y="5692249"/>
            <a:ext cx="10450286" cy="670388"/>
          </a:xfrm>
        </p:spPr>
        <p:txBody>
          <a:bodyPr>
            <a:normAutofit fontScale="92500" lnSpcReduction="10000"/>
          </a:bodyPr>
          <a:lstStyle/>
          <a:p>
            <a:pPr marL="0" indent="0">
              <a:buNone/>
            </a:pPr>
            <a:r>
              <a:rPr lang="en-US" sz="2400" dirty="0">
                <a:latin typeface="Comic Sans MS" panose="030F0702030302020204" pitchFamily="66" charset="0"/>
              </a:rPr>
              <a:t>All of the above are needed for photosynthesis which produces energy for the phytoplankton to use for growth and releases oxygen.  </a:t>
            </a:r>
          </a:p>
        </p:txBody>
      </p:sp>
      <p:grpSp>
        <p:nvGrpSpPr>
          <p:cNvPr id="9" name="Group 8"/>
          <p:cNvGrpSpPr/>
          <p:nvPr/>
        </p:nvGrpSpPr>
        <p:grpSpPr>
          <a:xfrm>
            <a:off x="821438" y="1541093"/>
            <a:ext cx="10532362" cy="3517304"/>
            <a:chOff x="1396547" y="1214521"/>
            <a:chExt cx="10532362" cy="3517304"/>
          </a:xfrm>
        </p:grpSpPr>
        <p:pic>
          <p:nvPicPr>
            <p:cNvPr id="2056" name="Picture 8" descr="Image result for nitrogen"/>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159506" y="1214521"/>
              <a:ext cx="1281339" cy="128133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396547" y="1436914"/>
              <a:ext cx="10532362" cy="3294911"/>
              <a:chOff x="1396547" y="1436914"/>
              <a:chExt cx="10532362" cy="3294911"/>
            </a:xfrm>
          </p:grpSpPr>
          <p:pic>
            <p:nvPicPr>
              <p:cNvPr id="2050" name="Picture 2" descr="Decorative glowing sun with spokes vector clip ar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396547" y="1436914"/>
                <a:ext cx="1950810" cy="19508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llustration of diagram of an atom in orange colo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279740" y="1520455"/>
                <a:ext cx="2022366" cy="178372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phosphorus"/>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220540" y="2412319"/>
                <a:ext cx="1159272" cy="11592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298245" y="1650516"/>
                <a:ext cx="2583882" cy="1690688"/>
              </a:xfrm>
              <a:prstGeom prst="rect">
                <a:avLst/>
              </a:prstGeom>
            </p:spPr>
          </p:pic>
          <p:sp>
            <p:nvSpPr>
              <p:cNvPr id="6" name="TextBox 5"/>
              <p:cNvSpPr txBox="1"/>
              <p:nvPr/>
            </p:nvSpPr>
            <p:spPr>
              <a:xfrm>
                <a:off x="3461657" y="2034195"/>
                <a:ext cx="703783" cy="923330"/>
              </a:xfrm>
              <a:prstGeom prst="rect">
                <a:avLst/>
              </a:prstGeom>
              <a:noFill/>
            </p:spPr>
            <p:txBody>
              <a:bodyPr wrap="square" rtlCol="0">
                <a:spAutoFit/>
              </a:bodyPr>
              <a:lstStyle/>
              <a:p>
                <a:r>
                  <a:rPr lang="en-US" sz="5400" dirty="0">
                    <a:latin typeface="Comic Sans MS" panose="030F0702030302020204" pitchFamily="66" charset="0"/>
                  </a:rPr>
                  <a:t>+</a:t>
                </a:r>
              </a:p>
            </p:txBody>
          </p:sp>
          <p:sp>
            <p:nvSpPr>
              <p:cNvPr id="11" name="TextBox 10"/>
              <p:cNvSpPr txBox="1"/>
              <p:nvPr/>
            </p:nvSpPr>
            <p:spPr>
              <a:xfrm>
                <a:off x="6455723" y="2026771"/>
                <a:ext cx="703783" cy="923330"/>
              </a:xfrm>
              <a:prstGeom prst="rect">
                <a:avLst/>
              </a:prstGeom>
              <a:noFill/>
            </p:spPr>
            <p:txBody>
              <a:bodyPr wrap="square" rtlCol="0">
                <a:spAutoFit/>
              </a:bodyPr>
              <a:lstStyle/>
              <a:p>
                <a:r>
                  <a:rPr lang="en-US" sz="5400" dirty="0">
                    <a:latin typeface="Comic Sans MS" panose="030F0702030302020204" pitchFamily="66" charset="0"/>
                  </a:rPr>
                  <a:t>+</a:t>
                </a:r>
              </a:p>
            </p:txBody>
          </p:sp>
          <p:sp>
            <p:nvSpPr>
              <p:cNvPr id="13" name="TextBox 12"/>
              <p:cNvSpPr txBox="1"/>
              <p:nvPr/>
            </p:nvSpPr>
            <p:spPr>
              <a:xfrm>
                <a:off x="8594462" y="2075159"/>
                <a:ext cx="703783" cy="923330"/>
              </a:xfrm>
              <a:prstGeom prst="rect">
                <a:avLst/>
              </a:prstGeom>
              <a:noFill/>
            </p:spPr>
            <p:txBody>
              <a:bodyPr wrap="square" rtlCol="0">
                <a:spAutoFit/>
              </a:bodyPr>
              <a:lstStyle/>
              <a:p>
                <a:r>
                  <a:rPr lang="en-US" sz="5400" dirty="0">
                    <a:latin typeface="Comic Sans MS" panose="030F0702030302020204" pitchFamily="66" charset="0"/>
                  </a:rPr>
                  <a:t>=</a:t>
                </a:r>
              </a:p>
            </p:txBody>
          </p:sp>
          <p:sp>
            <p:nvSpPr>
              <p:cNvPr id="14" name="TextBox 13"/>
              <p:cNvSpPr txBox="1"/>
              <p:nvPr/>
            </p:nvSpPr>
            <p:spPr>
              <a:xfrm>
                <a:off x="1625409" y="3470424"/>
                <a:ext cx="1493086" cy="461665"/>
              </a:xfrm>
              <a:prstGeom prst="rect">
                <a:avLst/>
              </a:prstGeom>
              <a:noFill/>
            </p:spPr>
            <p:txBody>
              <a:bodyPr wrap="square" rtlCol="0">
                <a:spAutoFit/>
              </a:bodyPr>
              <a:lstStyle/>
              <a:p>
                <a:r>
                  <a:rPr lang="en-US" sz="2400" dirty="0">
                    <a:latin typeface="Comic Sans MS" panose="030F0702030302020204" pitchFamily="66" charset="0"/>
                  </a:rPr>
                  <a:t>Sunlight</a:t>
                </a:r>
              </a:p>
            </p:txBody>
          </p:sp>
          <p:sp>
            <p:nvSpPr>
              <p:cNvPr id="15" name="TextBox 14"/>
              <p:cNvSpPr txBox="1"/>
              <p:nvPr/>
            </p:nvSpPr>
            <p:spPr>
              <a:xfrm>
                <a:off x="4165440" y="3512905"/>
                <a:ext cx="2541007" cy="461665"/>
              </a:xfrm>
              <a:prstGeom prst="rect">
                <a:avLst/>
              </a:prstGeom>
              <a:noFill/>
            </p:spPr>
            <p:txBody>
              <a:bodyPr wrap="square" rtlCol="0">
                <a:spAutoFit/>
              </a:bodyPr>
              <a:lstStyle/>
              <a:p>
                <a:r>
                  <a:rPr lang="en-US" sz="2400" dirty="0">
                    <a:latin typeface="Comic Sans MS" panose="030F0702030302020204" pitchFamily="66" charset="0"/>
                  </a:rPr>
                  <a:t>Carbon Dioxide</a:t>
                </a:r>
              </a:p>
            </p:txBody>
          </p:sp>
          <p:sp>
            <p:nvSpPr>
              <p:cNvPr id="16" name="TextBox 15"/>
              <p:cNvSpPr txBox="1"/>
              <p:nvPr/>
            </p:nvSpPr>
            <p:spPr>
              <a:xfrm>
                <a:off x="6979476" y="3512905"/>
                <a:ext cx="2540081" cy="1200329"/>
              </a:xfrm>
              <a:prstGeom prst="rect">
                <a:avLst/>
              </a:prstGeom>
              <a:noFill/>
            </p:spPr>
            <p:txBody>
              <a:bodyPr wrap="square" rtlCol="0">
                <a:spAutoFit/>
              </a:bodyPr>
              <a:lstStyle/>
              <a:p>
                <a:r>
                  <a:rPr lang="en-US" sz="2400" dirty="0">
                    <a:latin typeface="Comic Sans MS" panose="030F0702030302020204" pitchFamily="66" charset="0"/>
                  </a:rPr>
                  <a:t>Nutrients: Nitrogen and Phosphorous</a:t>
                </a:r>
              </a:p>
            </p:txBody>
          </p:sp>
          <p:sp>
            <p:nvSpPr>
              <p:cNvPr id="17" name="TextBox 16"/>
              <p:cNvSpPr txBox="1"/>
              <p:nvPr/>
            </p:nvSpPr>
            <p:spPr>
              <a:xfrm>
                <a:off x="9519557" y="3531496"/>
                <a:ext cx="2409352" cy="1200329"/>
              </a:xfrm>
              <a:prstGeom prst="rect">
                <a:avLst/>
              </a:prstGeom>
              <a:noFill/>
            </p:spPr>
            <p:txBody>
              <a:bodyPr wrap="square" rtlCol="0">
                <a:spAutoFit/>
              </a:bodyPr>
              <a:lstStyle/>
              <a:p>
                <a:r>
                  <a:rPr lang="en-US" sz="2400" dirty="0">
                    <a:latin typeface="Comic Sans MS" panose="030F0702030302020204" pitchFamily="66" charset="0"/>
                  </a:rPr>
                  <a:t>Photosynthesis: Growth of algae!</a:t>
                </a:r>
              </a:p>
            </p:txBody>
          </p:sp>
        </p:grpSp>
      </p:grpSp>
    </p:spTree>
    <p:extLst>
      <p:ext uri="{BB962C8B-B14F-4D97-AF65-F5344CB8AC3E}">
        <p14:creationId xmlns:p14="http://schemas.microsoft.com/office/powerpoint/2010/main" val="195053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What happens when phytoplankton grow out of control?</a:t>
            </a:r>
          </a:p>
        </p:txBody>
      </p:sp>
      <p:sp>
        <p:nvSpPr>
          <p:cNvPr id="3" name="Content Placeholder 2"/>
          <p:cNvSpPr>
            <a:spLocks noGrp="1"/>
          </p:cNvSpPr>
          <p:nvPr>
            <p:ph idx="1"/>
          </p:nvPr>
        </p:nvSpPr>
        <p:spPr>
          <a:xfrm>
            <a:off x="838200" y="1825625"/>
            <a:ext cx="5236029" cy="4351338"/>
          </a:xfrm>
        </p:spPr>
        <p:txBody>
          <a:bodyPr/>
          <a:lstStyle/>
          <a:p>
            <a:r>
              <a:rPr lang="en-US" dirty="0">
                <a:latin typeface="Comic Sans MS" panose="030F0702030302020204" pitchFamily="66" charset="0"/>
              </a:rPr>
              <a:t>Harmful algal blooms (HABs)!</a:t>
            </a:r>
          </a:p>
          <a:p>
            <a:r>
              <a:rPr lang="en-US" dirty="0">
                <a:latin typeface="Comic Sans MS" panose="030F0702030302020204" pitchFamily="66" charset="0"/>
              </a:rPr>
              <a:t>Typically happens in coastal systems such as estuaries </a:t>
            </a:r>
          </a:p>
        </p:txBody>
      </p:sp>
      <p:pic>
        <p:nvPicPr>
          <p:cNvPr id="4" name="Picture 3"/>
          <p:cNvPicPr>
            <a:picLocks noChangeAspect="1"/>
          </p:cNvPicPr>
          <p:nvPr/>
        </p:nvPicPr>
        <p:blipFill>
          <a:blip r:embed="rId3"/>
          <a:stretch>
            <a:fillRect/>
          </a:stretch>
        </p:blipFill>
        <p:spPr>
          <a:xfrm>
            <a:off x="6556310" y="1825625"/>
            <a:ext cx="5124061" cy="3586843"/>
          </a:xfrm>
          <a:prstGeom prst="rect">
            <a:avLst/>
          </a:prstGeom>
        </p:spPr>
      </p:pic>
      <p:sp>
        <p:nvSpPr>
          <p:cNvPr id="5" name="TextBox 4"/>
          <p:cNvSpPr txBox="1"/>
          <p:nvPr/>
        </p:nvSpPr>
        <p:spPr>
          <a:xfrm>
            <a:off x="6395745" y="5543096"/>
            <a:ext cx="5445190" cy="830997"/>
          </a:xfrm>
          <a:prstGeom prst="rect">
            <a:avLst/>
          </a:prstGeom>
          <a:noFill/>
        </p:spPr>
        <p:txBody>
          <a:bodyPr wrap="square" rtlCol="0">
            <a:spAutoFit/>
          </a:bodyPr>
          <a:lstStyle/>
          <a:p>
            <a:r>
              <a:rPr lang="en-US" sz="1600" dirty="0">
                <a:latin typeface="Comic Sans MS" panose="030F0702030302020204" pitchFamily="66" charset="0"/>
              </a:rPr>
              <a:t>HABs off the coast of Texas. The green and brown water is where the bloom is and the blue water has no blooms. Credit: NOAA News Archive 120910</a:t>
            </a:r>
          </a:p>
        </p:txBody>
      </p:sp>
    </p:spTree>
    <p:extLst>
      <p:ext uri="{BB962C8B-B14F-4D97-AF65-F5344CB8AC3E}">
        <p14:creationId xmlns:p14="http://schemas.microsoft.com/office/powerpoint/2010/main" val="22451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What causes HABs? </a:t>
            </a:r>
          </a:p>
        </p:txBody>
      </p:sp>
      <p:sp>
        <p:nvSpPr>
          <p:cNvPr id="3" name="Content Placeholder 2"/>
          <p:cNvSpPr>
            <a:spLocks noGrp="1"/>
          </p:cNvSpPr>
          <p:nvPr>
            <p:ph idx="1"/>
          </p:nvPr>
        </p:nvSpPr>
        <p:spPr>
          <a:xfrm>
            <a:off x="838200" y="1690688"/>
            <a:ext cx="5758543" cy="4351338"/>
          </a:xfrm>
        </p:spPr>
        <p:txBody>
          <a:bodyPr/>
          <a:lstStyle/>
          <a:p>
            <a:r>
              <a:rPr lang="en-US" dirty="0">
                <a:latin typeface="Comic Sans MS" panose="030F0702030302020204" pitchFamily="66" charset="0"/>
              </a:rPr>
              <a:t>Anthropogenic influences cause increase nutrient runoff </a:t>
            </a:r>
          </a:p>
          <a:p>
            <a:pPr lvl="1"/>
            <a:r>
              <a:rPr lang="en-US" dirty="0">
                <a:latin typeface="Comic Sans MS" panose="030F0702030302020204" pitchFamily="66" charset="0"/>
              </a:rPr>
              <a:t>Fertilizer</a:t>
            </a:r>
          </a:p>
          <a:p>
            <a:pPr lvl="1"/>
            <a:r>
              <a:rPr lang="en-US" dirty="0">
                <a:latin typeface="Comic Sans MS" panose="030F0702030302020204" pitchFamily="66" charset="0"/>
              </a:rPr>
              <a:t>Waste water</a:t>
            </a:r>
          </a:p>
          <a:p>
            <a:pPr lvl="1"/>
            <a:r>
              <a:rPr lang="en-US" dirty="0">
                <a:latin typeface="Comic Sans MS" panose="030F0702030302020204" pitchFamily="66" charset="0"/>
              </a:rPr>
              <a:t>Septic tanks</a:t>
            </a:r>
          </a:p>
          <a:p>
            <a:pPr lvl="1"/>
            <a:r>
              <a:rPr lang="en-US" dirty="0">
                <a:latin typeface="Comic Sans MS" panose="030F0702030302020204" pitchFamily="66" charset="0"/>
              </a:rPr>
              <a:t>Pet waste</a:t>
            </a:r>
          </a:p>
          <a:p>
            <a:pPr lvl="1"/>
            <a:r>
              <a:rPr lang="en-US" dirty="0">
                <a:latin typeface="Comic Sans MS" panose="030F0702030302020204" pitchFamily="66" charset="0"/>
              </a:rPr>
              <a:t>Household products</a:t>
            </a:r>
          </a:p>
          <a:p>
            <a:pPr lvl="1"/>
            <a:r>
              <a:rPr lang="en-US" dirty="0">
                <a:latin typeface="Comic Sans MS" panose="030F0702030302020204" pitchFamily="66" charset="0"/>
              </a:rPr>
              <a:t>Fossil fuel combustion</a:t>
            </a:r>
          </a:p>
          <a:p>
            <a:pPr lvl="1"/>
            <a:r>
              <a:rPr lang="en-US" dirty="0">
                <a:latin typeface="Comic Sans MS" panose="030F0702030302020204" pitchFamily="66" charset="0"/>
              </a:rPr>
              <a:t>Urbanization </a:t>
            </a:r>
          </a:p>
          <a:p>
            <a:r>
              <a:rPr lang="en-US" dirty="0">
                <a:latin typeface="Comic Sans MS" panose="030F0702030302020204" pitchFamily="66" charset="0"/>
              </a:rPr>
              <a:t>This causes eutrophication! </a:t>
            </a:r>
          </a:p>
        </p:txBody>
      </p:sp>
      <p:pic>
        <p:nvPicPr>
          <p:cNvPr id="4" name="Picture 3"/>
          <p:cNvPicPr>
            <a:picLocks noChangeAspect="1"/>
          </p:cNvPicPr>
          <p:nvPr/>
        </p:nvPicPr>
        <p:blipFill>
          <a:blip r:embed="rId3"/>
          <a:stretch>
            <a:fillRect/>
          </a:stretch>
        </p:blipFill>
        <p:spPr>
          <a:xfrm>
            <a:off x="6885214" y="3315155"/>
            <a:ext cx="4180115" cy="3135086"/>
          </a:xfrm>
          <a:prstGeom prst="rect">
            <a:avLst/>
          </a:prstGeom>
        </p:spPr>
      </p:pic>
      <p:sp>
        <p:nvSpPr>
          <p:cNvPr id="5" name="TextBox 4"/>
          <p:cNvSpPr txBox="1"/>
          <p:nvPr/>
        </p:nvSpPr>
        <p:spPr>
          <a:xfrm>
            <a:off x="7287986" y="6450241"/>
            <a:ext cx="3777343" cy="369332"/>
          </a:xfrm>
          <a:prstGeom prst="rect">
            <a:avLst/>
          </a:prstGeom>
          <a:noFill/>
        </p:spPr>
        <p:txBody>
          <a:bodyPr wrap="square" rtlCol="0">
            <a:spAutoFit/>
          </a:bodyPr>
          <a:lstStyle/>
          <a:p>
            <a:r>
              <a:rPr lang="en-US" dirty="0">
                <a:latin typeface="Comic Sans MS" panose="030F0702030302020204" pitchFamily="66" charset="0"/>
              </a:rPr>
              <a:t>Eutrophication in Lake Erie</a:t>
            </a:r>
          </a:p>
        </p:txBody>
      </p:sp>
      <p:pic>
        <p:nvPicPr>
          <p:cNvPr id="3074" name="Picture 2" descr="A family of friendly vector graphic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73736" y="905681"/>
            <a:ext cx="2518632" cy="1939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70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What are the impacts of HABs?</a:t>
            </a:r>
          </a:p>
        </p:txBody>
      </p:sp>
      <p:sp>
        <p:nvSpPr>
          <p:cNvPr id="3" name="Content Placeholder 2"/>
          <p:cNvSpPr>
            <a:spLocks noGrp="1"/>
          </p:cNvSpPr>
          <p:nvPr>
            <p:ph idx="1"/>
          </p:nvPr>
        </p:nvSpPr>
        <p:spPr>
          <a:xfrm>
            <a:off x="838200" y="1825625"/>
            <a:ext cx="10885714" cy="4351338"/>
          </a:xfrm>
        </p:spPr>
        <p:txBody>
          <a:bodyPr/>
          <a:lstStyle/>
          <a:p>
            <a:r>
              <a:rPr lang="en-US" dirty="0">
                <a:latin typeface="Comic Sans MS" panose="030F0702030302020204" pitchFamily="66" charset="0"/>
              </a:rPr>
              <a:t>Dead zones: fish and marine mammal kills</a:t>
            </a:r>
          </a:p>
          <a:p>
            <a:r>
              <a:rPr lang="en-US" dirty="0">
                <a:latin typeface="Comic Sans MS" panose="030F0702030302020204" pitchFamily="66" charset="0"/>
              </a:rPr>
              <a:t>Toxin production: illness and death in humans and marine animals </a:t>
            </a:r>
          </a:p>
          <a:p>
            <a:r>
              <a:rPr lang="en-US" dirty="0">
                <a:latin typeface="Comic Sans MS" panose="030F0702030302020204" pitchFamily="66" charset="0"/>
              </a:rPr>
              <a:t>Economic loss: seafood industry and tourist communities </a:t>
            </a:r>
          </a:p>
        </p:txBody>
      </p:sp>
      <p:grpSp>
        <p:nvGrpSpPr>
          <p:cNvPr id="8" name="Group 7"/>
          <p:cNvGrpSpPr/>
          <p:nvPr/>
        </p:nvGrpSpPr>
        <p:grpSpPr>
          <a:xfrm>
            <a:off x="3837214" y="3722914"/>
            <a:ext cx="3657600" cy="2906486"/>
            <a:chOff x="3837214" y="3722914"/>
            <a:chExt cx="3657600" cy="2906486"/>
          </a:xfrm>
        </p:grpSpPr>
        <p:pic>
          <p:nvPicPr>
            <p:cNvPr id="4098" name="Picture 2" descr="Black and yellow fish vector illustrati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54047" y="4169229"/>
              <a:ext cx="2712869" cy="1725385"/>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3837214" y="3722914"/>
              <a:ext cx="3657600" cy="290648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5" idx="7"/>
              <a:endCxn id="5" idx="3"/>
            </p:cNvCxnSpPr>
            <p:nvPr/>
          </p:nvCxnSpPr>
          <p:spPr>
            <a:xfrm flipH="1">
              <a:off x="4372857" y="4148559"/>
              <a:ext cx="2586314" cy="20551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712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Experiment Time!</a:t>
            </a:r>
          </a:p>
        </p:txBody>
      </p:sp>
      <p:sp>
        <p:nvSpPr>
          <p:cNvPr id="3" name="Content Placeholder 2"/>
          <p:cNvSpPr>
            <a:spLocks noGrp="1"/>
          </p:cNvSpPr>
          <p:nvPr>
            <p:ph idx="1"/>
          </p:nvPr>
        </p:nvSpPr>
        <p:spPr/>
        <p:txBody>
          <a:bodyPr/>
          <a:lstStyle/>
          <a:p>
            <a:r>
              <a:rPr lang="en-US" dirty="0">
                <a:latin typeface="Comic Sans MS" panose="030F0702030302020204" pitchFamily="66" charset="0"/>
              </a:rPr>
              <a:t>We are going to investigate the impacts eutrophication (increased nutrient loading) on phytoplankton growth.</a:t>
            </a:r>
          </a:p>
          <a:p>
            <a:pPr marL="0" indent="0">
              <a:buNone/>
            </a:pPr>
            <a:endParaRPr lang="en-US" dirty="0">
              <a:latin typeface="Comic Sans MS" panose="030F0702030302020204" pitchFamily="66" charset="0"/>
            </a:endParaRPr>
          </a:p>
        </p:txBody>
      </p:sp>
      <p:pic>
        <p:nvPicPr>
          <p:cNvPr id="5124" name="Picture 4" descr="Prismatic chemistry"/>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77160" y="4001294"/>
            <a:ext cx="2195739" cy="2529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0818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1255</TotalTime>
  <Words>1279</Words>
  <Application>Microsoft Macintosh PowerPoint</Application>
  <PresentationFormat>Widescreen</PresentationFormat>
  <Paragraphs>121</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Comic Sans MS</vt:lpstr>
      <vt:lpstr>Office Theme</vt:lpstr>
      <vt:lpstr>The Trees of the Seas </vt:lpstr>
      <vt:lpstr>First Class Period Slides </vt:lpstr>
      <vt:lpstr>Michelle Woods</vt:lpstr>
      <vt:lpstr>What are phytoplankton and why should we care about them? </vt:lpstr>
      <vt:lpstr>What do phytoplankton need to grow? </vt:lpstr>
      <vt:lpstr>What happens when phytoplankton grow out of control?</vt:lpstr>
      <vt:lpstr>What causes HABs? </vt:lpstr>
      <vt:lpstr>What are the impacts of HABs?</vt:lpstr>
      <vt:lpstr>Experiment Time!</vt:lpstr>
      <vt:lpstr>Second Class Period Slides </vt:lpstr>
      <vt:lpstr>Analyzing our data!</vt:lpstr>
      <vt:lpstr>PowerPoint Presentation</vt:lpstr>
      <vt:lpstr>What are ways to solve the HABs problem?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Trees of the Seas</dc:title>
  <dc:creator>Michelle Woods</dc:creator>
  <cp:lastModifiedBy>Lisa Ayers Lawrence</cp:lastModifiedBy>
  <cp:revision>35</cp:revision>
  <dcterms:created xsi:type="dcterms:W3CDTF">2019-11-14T00:45:54Z</dcterms:created>
  <dcterms:modified xsi:type="dcterms:W3CDTF">2020-04-02T15:56:25Z</dcterms:modified>
</cp:coreProperties>
</file>